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828" r:id="rId5"/>
  </p:sldMasterIdLst>
  <p:notesMasterIdLst>
    <p:notesMasterId r:id="rId19"/>
  </p:notesMasterIdLst>
  <p:handoutMasterIdLst>
    <p:handoutMasterId r:id="rId20"/>
  </p:handoutMasterIdLst>
  <p:sldIdLst>
    <p:sldId id="296" r:id="rId6"/>
    <p:sldId id="274" r:id="rId7"/>
    <p:sldId id="275" r:id="rId8"/>
    <p:sldId id="321" r:id="rId9"/>
    <p:sldId id="323" r:id="rId10"/>
    <p:sldId id="324" r:id="rId11"/>
    <p:sldId id="328" r:id="rId12"/>
    <p:sldId id="330" r:id="rId13"/>
    <p:sldId id="325" r:id="rId14"/>
    <p:sldId id="326" r:id="rId15"/>
    <p:sldId id="327" r:id="rId16"/>
    <p:sldId id="288" r:id="rId17"/>
    <p:sldId id="320" r:id="rId18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#LI YONGHAO#" initials="#Y" lastIdx="2" clrIdx="0">
    <p:extLst>
      <p:ext uri="{19B8F6BF-5375-455C-9EA6-DF929625EA0E}">
        <p15:presenceInfo xmlns:p15="http://schemas.microsoft.com/office/powerpoint/2012/main" userId="S::liyo0013@e.ntu.edu.sg::9dc32742-c8f7-48b7-9ab7-49c7280c85f1" providerId="AD"/>
      </p:ext>
    </p:extLst>
  </p:cmAuthor>
  <p:cmAuthor id="2" name="#ZHANG XINXIN#" initials="#X" lastIdx="2" clrIdx="1">
    <p:extLst>
      <p:ext uri="{19B8F6BF-5375-455C-9EA6-DF929625EA0E}">
        <p15:presenceInfo xmlns:p15="http://schemas.microsoft.com/office/powerpoint/2012/main" userId="S::xzhang086@e.ntu.edu.sg::77076ec8-8ce8-4b26-8cbe-793c1a8c4c1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80D05B-A62C-9DC3-AECD-EFB818465137}" v="1" dt="2020-12-08T13:01:05.517"/>
    <p1510:client id="{390BC6C4-7E72-2A5A-1233-3BDDBAF1610F}" v="227" dt="2020-12-02T13:23:39.078"/>
    <p1510:client id="{49B5D7A1-84B6-4BA5-4313-A586435F74BC}" v="19" dt="2020-11-30T15:35:50.316"/>
    <p1510:client id="{60B7BE9F-E0D3-0000-9531-31DA64E8F520}" v="1" dt="2021-04-16T06:06:47.036"/>
    <p1510:client id="{6C108A63-4DC3-8B36-D0E6-8CBBE04234B0}" v="1297" dt="2020-12-03T07:03:05.599"/>
    <p1510:client id="{8327B69F-E061-0000-83F0-14D2442EEDE9}" v="38" dt="2021-03-20T15:42:22.558"/>
    <p1510:client id="{886BE389-1D0B-3AA4-7087-7A3EB5E7FF48}" v="1240" dt="2021-04-16T08:48:12.542"/>
    <p1510:client id="{A5D8A0B3-1C8B-9710-BA2C-92C1403C1D09}" v="673" dt="2021-03-21T05:48:57.556"/>
    <p1510:client id="{AE31B69F-C0D9-0000-85B6-1CD44A3B3F7D}" v="2260" dt="2021-03-20T21:01:56.200"/>
    <p1510:client id="{B1FE243F-2558-47A4-B879-B35508DB40BC}" v="3243" dt="2020-11-30T15:25:35.100"/>
    <p1510:client id="{B443D855-C24F-4AC7-C0DE-6062BCBA61BE}" v="5" dt="2020-12-01T02:14:39.830"/>
    <p1510:client id="{BA27B69F-E081-0000-85B6-1F7A7ED87DB2}" v="2" dt="2021-03-20T15:44:59.824"/>
    <p1510:client id="{C23E814B-AC26-F5CA-A6DC-680A502A5540}" v="1103" dt="2020-11-30T21:23:08.054"/>
    <p1510:client id="{C5539146-5565-382A-9201-2A88F83CE6CC}" v="916" dt="2020-12-01T16:32:32.644"/>
    <p1510:client id="{D239EF03-5C07-6D16-FF6A-D50BE40A3F0A}" v="220" dt="2020-12-03T10:13:18.611"/>
    <p1510:client id="{DE27B69F-C0E3-0000-85B6-185ADCACF0E0}" v="1" dt="2021-03-20T15:46:55.7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01"/>
    <p:restoredTop sz="95046"/>
  </p:normalViewPr>
  <p:slideViewPr>
    <p:cSldViewPr snapToGrid="0">
      <p:cViewPr varScale="1">
        <p:scale>
          <a:sx n="86" d="100"/>
          <a:sy n="86" d="100"/>
        </p:scale>
        <p:origin x="22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630848-1DD1-4835-A6CC-997CCF355CD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E7ED646-669A-4577-981E-CBC3EC2DBEA3}">
      <dgm:prSet/>
      <dgm:spPr/>
      <dgm:t>
        <a:bodyPr/>
        <a:lstStyle/>
        <a:p>
          <a:r>
            <a:rPr lang="en-US" dirty="0"/>
            <a:t>1. MaxPool2d (</a:t>
          </a:r>
          <a:r>
            <a:rPr lang="en-US" dirty="0" err="1"/>
            <a:t>kernel_size</a:t>
          </a:r>
          <a:r>
            <a:rPr lang="en-US" dirty="0"/>
            <a:t>=2, stride=1)</a:t>
          </a:r>
        </a:p>
      </dgm:t>
    </dgm:pt>
    <dgm:pt modelId="{C6022249-716C-416D-88AC-33667EB5D3E1}" type="parTrans" cxnId="{4098A562-EA9C-425F-84B2-F5DCE4F68C44}">
      <dgm:prSet/>
      <dgm:spPr/>
      <dgm:t>
        <a:bodyPr/>
        <a:lstStyle/>
        <a:p>
          <a:endParaRPr lang="en-US"/>
        </a:p>
      </dgm:t>
    </dgm:pt>
    <dgm:pt modelId="{6BA613DD-7044-4B5D-8E1B-174F802A4140}" type="sibTrans" cxnId="{4098A562-EA9C-425F-84B2-F5DCE4F68C44}">
      <dgm:prSet/>
      <dgm:spPr/>
      <dgm:t>
        <a:bodyPr/>
        <a:lstStyle/>
        <a:p>
          <a:endParaRPr lang="en-US"/>
        </a:p>
      </dgm:t>
    </dgm:pt>
    <dgm:pt modelId="{C4C80D25-79D4-4DB5-B630-E9FB358FD24E}">
      <dgm:prSet/>
      <dgm:spPr/>
      <dgm:t>
        <a:bodyPr/>
        <a:lstStyle/>
        <a:p>
          <a:r>
            <a:rPr lang="en-US" dirty="0"/>
            <a:t>2. AvgPool2d (</a:t>
          </a:r>
          <a:r>
            <a:rPr lang="en-US" dirty="0" err="1"/>
            <a:t>kernel_size</a:t>
          </a:r>
          <a:r>
            <a:rPr lang="en-US" dirty="0"/>
            <a:t>=2, stride=1, </a:t>
          </a:r>
          <a:r>
            <a:rPr lang="en-US" dirty="0" err="1"/>
            <a:t>count_include_pad</a:t>
          </a:r>
          <a:r>
            <a:rPr lang="en-US" dirty="0"/>
            <a:t>=True)</a:t>
          </a:r>
        </a:p>
      </dgm:t>
    </dgm:pt>
    <dgm:pt modelId="{4DBFF5BB-94E3-4B81-8D5F-9B87CCFA4C9B}" type="parTrans" cxnId="{E67DFA1B-98F2-493B-B921-3A11A8B3CDDF}">
      <dgm:prSet/>
      <dgm:spPr/>
      <dgm:t>
        <a:bodyPr/>
        <a:lstStyle/>
        <a:p>
          <a:endParaRPr lang="en-US"/>
        </a:p>
      </dgm:t>
    </dgm:pt>
    <dgm:pt modelId="{A4945108-1C7C-4E39-B69B-53F490235A44}" type="sibTrans" cxnId="{E67DFA1B-98F2-493B-B921-3A11A8B3CDDF}">
      <dgm:prSet/>
      <dgm:spPr/>
      <dgm:t>
        <a:bodyPr/>
        <a:lstStyle/>
        <a:p>
          <a:endParaRPr lang="en-US"/>
        </a:p>
      </dgm:t>
    </dgm:pt>
    <dgm:pt modelId="{26697EBC-D138-46AA-85B0-0F34A4955AFB}">
      <dgm:prSet/>
      <dgm:spPr/>
      <dgm:t>
        <a:bodyPr/>
        <a:lstStyle/>
        <a:p>
          <a:pPr rtl="0"/>
          <a:r>
            <a:rPr lang="en-US">
              <a:latin typeface="Franklin Gothic Demi" panose="020B0502020104020203"/>
            </a:rPr>
            <a:t>3</a:t>
          </a:r>
          <a:r>
            <a:rPr lang="en-US"/>
            <a:t>. </a:t>
          </a:r>
          <a:r>
            <a:rPr lang="en-US" dirty="0" err="1"/>
            <a:t>roi_pool</a:t>
          </a:r>
          <a:r>
            <a:rPr lang="en-US" dirty="0"/>
            <a:t> (input: Tensor, boxes: Tensor, </a:t>
          </a:r>
          <a:r>
            <a:rPr lang="en-US" dirty="0" err="1"/>
            <a:t>output_size</a:t>
          </a:r>
          <a:r>
            <a:rPr lang="en-US" dirty="0"/>
            <a:t>,</a:t>
          </a:r>
          <a:r>
            <a:rPr lang="en-US" dirty="0">
              <a:latin typeface="Franklin Gothic Demi" panose="020B0502020104020203"/>
            </a:rPr>
            <a:t> </a:t>
          </a:r>
          <a:r>
            <a:rPr lang="en-US" dirty="0"/>
            <a:t> </a:t>
          </a:r>
          <a:r>
            <a:rPr lang="en-US" dirty="0" err="1"/>
            <a:t>spatial_scale</a:t>
          </a:r>
          <a:r>
            <a:rPr lang="en-US" dirty="0"/>
            <a:t>: float = 1.0)</a:t>
          </a:r>
        </a:p>
      </dgm:t>
    </dgm:pt>
    <dgm:pt modelId="{39908C9D-A079-4AFD-8938-605C84222101}" type="parTrans" cxnId="{02E3A776-814A-4D6E-8859-5B0640E7B279}">
      <dgm:prSet/>
      <dgm:spPr/>
      <dgm:t>
        <a:bodyPr/>
        <a:lstStyle/>
        <a:p>
          <a:endParaRPr lang="en-US"/>
        </a:p>
      </dgm:t>
    </dgm:pt>
    <dgm:pt modelId="{598F166A-631D-4775-9F71-B1B30B03F9E4}" type="sibTrans" cxnId="{02E3A776-814A-4D6E-8859-5B0640E7B279}">
      <dgm:prSet/>
      <dgm:spPr/>
      <dgm:t>
        <a:bodyPr/>
        <a:lstStyle/>
        <a:p>
          <a:endParaRPr lang="en-US"/>
        </a:p>
      </dgm:t>
    </dgm:pt>
    <dgm:pt modelId="{912334C0-C968-4CB5-83DA-326E8473E918}">
      <dgm:prSet/>
      <dgm:spPr/>
      <dgm:t>
        <a:bodyPr/>
        <a:lstStyle/>
        <a:p>
          <a:r>
            <a:rPr lang="en-US">
              <a:latin typeface="Franklin Gothic Demi" panose="020B0502020104020203"/>
            </a:rPr>
            <a:t>4-5</a:t>
          </a:r>
          <a:r>
            <a:rPr lang="en-US"/>
            <a:t>. Conv2d (</a:t>
          </a:r>
          <a:r>
            <a:rPr lang="en-US" dirty="0" err="1"/>
            <a:t>in_channels</a:t>
          </a:r>
          <a:r>
            <a:rPr lang="en-US" dirty="0"/>
            <a:t>=3, </a:t>
          </a:r>
          <a:r>
            <a:rPr lang="en-US" dirty="0" err="1"/>
            <a:t>out_channels</a:t>
          </a:r>
          <a:r>
            <a:rPr lang="en-US" dirty="0"/>
            <a:t>=6, </a:t>
          </a:r>
          <a:r>
            <a:rPr lang="en-US" dirty="0" err="1"/>
            <a:t>kernel_size</a:t>
          </a:r>
          <a:r>
            <a:rPr lang="en-US" dirty="0"/>
            <a:t>, stride)</a:t>
          </a:r>
        </a:p>
      </dgm:t>
    </dgm:pt>
    <dgm:pt modelId="{F668EA81-E8DF-40E2-8478-C99E58110354}" type="parTrans" cxnId="{F87CDFB5-DB06-4F87-85FE-A28B2787939B}">
      <dgm:prSet/>
      <dgm:spPr/>
      <dgm:t>
        <a:bodyPr/>
        <a:lstStyle/>
        <a:p>
          <a:endParaRPr lang="en-US"/>
        </a:p>
      </dgm:t>
    </dgm:pt>
    <dgm:pt modelId="{F2335751-15EC-4922-B4F4-C1ADDEAB9485}" type="sibTrans" cxnId="{F87CDFB5-DB06-4F87-85FE-A28B2787939B}">
      <dgm:prSet/>
      <dgm:spPr/>
      <dgm:t>
        <a:bodyPr/>
        <a:lstStyle/>
        <a:p>
          <a:endParaRPr lang="en-US"/>
        </a:p>
      </dgm:t>
    </dgm:pt>
    <dgm:pt modelId="{F870564E-0580-428A-A994-540E896B5E8A}">
      <dgm:prSet/>
      <dgm:spPr/>
      <dgm:t>
        <a:bodyPr/>
        <a:lstStyle/>
        <a:p>
          <a:r>
            <a:rPr lang="en-US" dirty="0">
              <a:latin typeface="Franklin Gothic Demi" panose="020B0502020104020203"/>
            </a:rPr>
            <a:t>4</a:t>
          </a:r>
          <a:r>
            <a:rPr lang="en-US" dirty="0"/>
            <a:t> No dilation, 1</a:t>
          </a:r>
        </a:p>
      </dgm:t>
    </dgm:pt>
    <dgm:pt modelId="{353A0BC2-6F3B-489F-9CF6-24AE99883A2D}" type="parTrans" cxnId="{DB508D9B-C0E3-47E7-9BE2-403D992B52AB}">
      <dgm:prSet/>
      <dgm:spPr/>
      <dgm:t>
        <a:bodyPr/>
        <a:lstStyle/>
        <a:p>
          <a:endParaRPr lang="en-US"/>
        </a:p>
      </dgm:t>
    </dgm:pt>
    <dgm:pt modelId="{ED513C7B-ADE6-48C9-9B7E-3E4DFD659CA4}" type="sibTrans" cxnId="{DB508D9B-C0E3-47E7-9BE2-403D992B52AB}">
      <dgm:prSet/>
      <dgm:spPr/>
      <dgm:t>
        <a:bodyPr/>
        <a:lstStyle/>
        <a:p>
          <a:endParaRPr lang="en-US"/>
        </a:p>
      </dgm:t>
    </dgm:pt>
    <dgm:pt modelId="{2E275F7C-C705-40B6-8A95-E53EFDFFEED4}">
      <dgm:prSet/>
      <dgm:spPr/>
      <dgm:t>
        <a:bodyPr/>
        <a:lstStyle/>
        <a:p>
          <a:pPr rtl="0"/>
          <a:r>
            <a:rPr lang="en-US" dirty="0">
              <a:latin typeface="Franklin Gothic Demi" panose="020B0502020104020203"/>
            </a:rPr>
            <a:t>5 With</a:t>
          </a:r>
          <a:r>
            <a:rPr lang="en-US" dirty="0"/>
            <a:t> dilation, 2</a:t>
          </a:r>
        </a:p>
      </dgm:t>
    </dgm:pt>
    <dgm:pt modelId="{D28F3C3B-72E2-4B2B-B94D-48C3A22F7EA3}" type="parTrans" cxnId="{51834502-8044-4588-A7AC-F3A5036AF1CB}">
      <dgm:prSet/>
      <dgm:spPr/>
      <dgm:t>
        <a:bodyPr/>
        <a:lstStyle/>
        <a:p>
          <a:endParaRPr lang="en-US"/>
        </a:p>
      </dgm:t>
    </dgm:pt>
    <dgm:pt modelId="{6C44FE22-8F2C-4185-8AC3-4C4ECB4A8AC3}" type="sibTrans" cxnId="{51834502-8044-4588-A7AC-F3A5036AF1CB}">
      <dgm:prSet/>
      <dgm:spPr/>
      <dgm:t>
        <a:bodyPr/>
        <a:lstStyle/>
        <a:p>
          <a:endParaRPr lang="en-US"/>
        </a:p>
      </dgm:t>
    </dgm:pt>
    <dgm:pt modelId="{CC1D72FF-9DFC-47B9-928C-9B22069AD41B}" type="pres">
      <dgm:prSet presAssocID="{84630848-1DD1-4835-A6CC-997CCF355CD2}" presName="root" presStyleCnt="0">
        <dgm:presLayoutVars>
          <dgm:dir/>
          <dgm:resizeHandles val="exact"/>
        </dgm:presLayoutVars>
      </dgm:prSet>
      <dgm:spPr/>
    </dgm:pt>
    <dgm:pt modelId="{3C3388F4-A371-4EBD-A91D-01838A1A07D5}" type="pres">
      <dgm:prSet presAssocID="{CE7ED646-669A-4577-981E-CBC3EC2DBEA3}" presName="compNode" presStyleCnt="0"/>
      <dgm:spPr/>
    </dgm:pt>
    <dgm:pt modelId="{78FEFF57-814F-4A28-9C7D-E15294E45131}" type="pres">
      <dgm:prSet presAssocID="{CE7ED646-669A-4577-981E-CBC3EC2DBEA3}" presName="bgRect" presStyleLbl="bgShp" presStyleIdx="0" presStyleCnt="4"/>
      <dgm:spPr/>
    </dgm:pt>
    <dgm:pt modelId="{0F1CFF78-5E9C-4BB0-B8F6-941C6DE4F563}" type="pres">
      <dgm:prSet presAssocID="{CE7ED646-669A-4577-981E-CBC3EC2DBEA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nce Steps"/>
        </a:ext>
      </dgm:extLst>
    </dgm:pt>
    <dgm:pt modelId="{F6B8EC26-12B7-469F-88A8-01810C5B5000}" type="pres">
      <dgm:prSet presAssocID="{CE7ED646-669A-4577-981E-CBC3EC2DBEA3}" presName="spaceRect" presStyleCnt="0"/>
      <dgm:spPr/>
    </dgm:pt>
    <dgm:pt modelId="{D6C20481-2B4A-4740-A01F-78263128A5EC}" type="pres">
      <dgm:prSet presAssocID="{CE7ED646-669A-4577-981E-CBC3EC2DBEA3}" presName="parTx" presStyleLbl="revTx" presStyleIdx="0" presStyleCnt="5">
        <dgm:presLayoutVars>
          <dgm:chMax val="0"/>
          <dgm:chPref val="0"/>
        </dgm:presLayoutVars>
      </dgm:prSet>
      <dgm:spPr/>
    </dgm:pt>
    <dgm:pt modelId="{F52FAE24-71C1-4030-90D3-657449624F2A}" type="pres">
      <dgm:prSet presAssocID="{6BA613DD-7044-4B5D-8E1B-174F802A4140}" presName="sibTrans" presStyleCnt="0"/>
      <dgm:spPr/>
    </dgm:pt>
    <dgm:pt modelId="{4C0DF200-2A76-49FA-A31D-80DD521B509E}" type="pres">
      <dgm:prSet presAssocID="{C4C80D25-79D4-4DB5-B630-E9FB358FD24E}" presName="compNode" presStyleCnt="0"/>
      <dgm:spPr/>
    </dgm:pt>
    <dgm:pt modelId="{BCB24F2F-AB51-4097-BEB4-40213F5A50EC}" type="pres">
      <dgm:prSet presAssocID="{C4C80D25-79D4-4DB5-B630-E9FB358FD24E}" presName="bgRect" presStyleLbl="bgShp" presStyleIdx="1" presStyleCnt="4"/>
      <dgm:spPr/>
    </dgm:pt>
    <dgm:pt modelId="{7C3C72D8-D071-4C56-BE6A-56DA05A16212}" type="pres">
      <dgm:prSet presAssocID="{C4C80D25-79D4-4DB5-B630-E9FB358FD24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t"/>
        </a:ext>
      </dgm:extLst>
    </dgm:pt>
    <dgm:pt modelId="{CA54702F-07A5-4878-A351-3174AD0AD580}" type="pres">
      <dgm:prSet presAssocID="{C4C80D25-79D4-4DB5-B630-E9FB358FD24E}" presName="spaceRect" presStyleCnt="0"/>
      <dgm:spPr/>
    </dgm:pt>
    <dgm:pt modelId="{CAF6D2D9-B3C8-47A1-8BC5-5B18437D311E}" type="pres">
      <dgm:prSet presAssocID="{C4C80D25-79D4-4DB5-B630-E9FB358FD24E}" presName="parTx" presStyleLbl="revTx" presStyleIdx="1" presStyleCnt="5">
        <dgm:presLayoutVars>
          <dgm:chMax val="0"/>
          <dgm:chPref val="0"/>
        </dgm:presLayoutVars>
      </dgm:prSet>
      <dgm:spPr/>
    </dgm:pt>
    <dgm:pt modelId="{EEF4F681-AD75-425A-B6E5-DD3C2C74CE51}" type="pres">
      <dgm:prSet presAssocID="{A4945108-1C7C-4E39-B69B-53F490235A44}" presName="sibTrans" presStyleCnt="0"/>
      <dgm:spPr/>
    </dgm:pt>
    <dgm:pt modelId="{AEE0C998-1EAE-46B6-9C0A-569992626555}" type="pres">
      <dgm:prSet presAssocID="{26697EBC-D138-46AA-85B0-0F34A4955AFB}" presName="compNode" presStyleCnt="0"/>
      <dgm:spPr/>
    </dgm:pt>
    <dgm:pt modelId="{E88DCCB5-AC5E-4DEB-A4F7-0F8603BD99C1}" type="pres">
      <dgm:prSet presAssocID="{26697EBC-D138-46AA-85B0-0F34A4955AFB}" presName="bgRect" presStyleLbl="bgShp" presStyleIdx="2" presStyleCnt="4"/>
      <dgm:spPr/>
    </dgm:pt>
    <dgm:pt modelId="{F0D646F8-046F-4FE2-AB38-E3020E8ABA88}" type="pres">
      <dgm:prSet presAssocID="{26697EBC-D138-46AA-85B0-0F34A4955AF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active Sign"/>
        </a:ext>
      </dgm:extLst>
    </dgm:pt>
    <dgm:pt modelId="{DA846DC2-7868-4B18-B007-FC4118AA1E06}" type="pres">
      <dgm:prSet presAssocID="{26697EBC-D138-46AA-85B0-0F34A4955AFB}" presName="spaceRect" presStyleCnt="0"/>
      <dgm:spPr/>
    </dgm:pt>
    <dgm:pt modelId="{67B1E1D8-D55B-4BCF-83F4-D4845924C4E1}" type="pres">
      <dgm:prSet presAssocID="{26697EBC-D138-46AA-85B0-0F34A4955AFB}" presName="parTx" presStyleLbl="revTx" presStyleIdx="2" presStyleCnt="5">
        <dgm:presLayoutVars>
          <dgm:chMax val="0"/>
          <dgm:chPref val="0"/>
        </dgm:presLayoutVars>
      </dgm:prSet>
      <dgm:spPr/>
    </dgm:pt>
    <dgm:pt modelId="{B2E13769-8CDA-4E30-8E56-DC9F492E6DB7}" type="pres">
      <dgm:prSet presAssocID="{598F166A-631D-4775-9F71-B1B30B03F9E4}" presName="sibTrans" presStyleCnt="0"/>
      <dgm:spPr/>
    </dgm:pt>
    <dgm:pt modelId="{44C915B4-DA42-407D-B99A-CB70F33E7A40}" type="pres">
      <dgm:prSet presAssocID="{912334C0-C968-4CB5-83DA-326E8473E918}" presName="compNode" presStyleCnt="0"/>
      <dgm:spPr/>
    </dgm:pt>
    <dgm:pt modelId="{3471EB12-2D7F-42E9-AFF6-31C1459D18F4}" type="pres">
      <dgm:prSet presAssocID="{912334C0-C968-4CB5-83DA-326E8473E918}" presName="bgRect" presStyleLbl="bgShp" presStyleIdx="3" presStyleCnt="4"/>
      <dgm:spPr/>
    </dgm:pt>
    <dgm:pt modelId="{F612A7D7-F1A5-4BCC-8483-FF644BA613F3}" type="pres">
      <dgm:prSet presAssocID="{912334C0-C968-4CB5-83DA-326E8473E91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ummingBird"/>
        </a:ext>
      </dgm:extLst>
    </dgm:pt>
    <dgm:pt modelId="{D7119A21-1A65-45B8-A78E-4EB50CBC96DA}" type="pres">
      <dgm:prSet presAssocID="{912334C0-C968-4CB5-83DA-326E8473E918}" presName="spaceRect" presStyleCnt="0"/>
      <dgm:spPr/>
    </dgm:pt>
    <dgm:pt modelId="{1754648A-9025-4BEA-BE34-47E4872D09A5}" type="pres">
      <dgm:prSet presAssocID="{912334C0-C968-4CB5-83DA-326E8473E918}" presName="parTx" presStyleLbl="revTx" presStyleIdx="3" presStyleCnt="5">
        <dgm:presLayoutVars>
          <dgm:chMax val="0"/>
          <dgm:chPref val="0"/>
        </dgm:presLayoutVars>
      </dgm:prSet>
      <dgm:spPr/>
    </dgm:pt>
    <dgm:pt modelId="{4F54F2A9-1BFA-434C-84AC-12D3DC8FF92A}" type="pres">
      <dgm:prSet presAssocID="{912334C0-C968-4CB5-83DA-326E8473E918}" presName="desTx" presStyleLbl="revTx" presStyleIdx="4" presStyleCnt="5">
        <dgm:presLayoutVars/>
      </dgm:prSet>
      <dgm:spPr/>
    </dgm:pt>
  </dgm:ptLst>
  <dgm:cxnLst>
    <dgm:cxn modelId="{51834502-8044-4588-A7AC-F3A5036AF1CB}" srcId="{912334C0-C968-4CB5-83DA-326E8473E918}" destId="{2E275F7C-C705-40B6-8A95-E53EFDFFEED4}" srcOrd="1" destOrd="0" parTransId="{D28F3C3B-72E2-4B2B-B94D-48C3A22F7EA3}" sibTransId="{6C44FE22-8F2C-4185-8AC3-4C4ECB4A8AC3}"/>
    <dgm:cxn modelId="{25091C05-6441-474A-874B-09CC7454F8FB}" type="presOf" srcId="{C4C80D25-79D4-4DB5-B630-E9FB358FD24E}" destId="{CAF6D2D9-B3C8-47A1-8BC5-5B18437D311E}" srcOrd="0" destOrd="0" presId="urn:microsoft.com/office/officeart/2018/2/layout/IconVerticalSolidList"/>
    <dgm:cxn modelId="{A41F3A0E-1AA8-44AE-8113-FBE51947C68B}" type="presOf" srcId="{F870564E-0580-428A-A994-540E896B5E8A}" destId="{4F54F2A9-1BFA-434C-84AC-12D3DC8FF92A}" srcOrd="0" destOrd="0" presId="urn:microsoft.com/office/officeart/2018/2/layout/IconVerticalSolidList"/>
    <dgm:cxn modelId="{E1228413-D41D-4716-8CD3-603E0451FBBF}" type="presOf" srcId="{CE7ED646-669A-4577-981E-CBC3EC2DBEA3}" destId="{D6C20481-2B4A-4740-A01F-78263128A5EC}" srcOrd="0" destOrd="0" presId="urn:microsoft.com/office/officeart/2018/2/layout/IconVerticalSolidList"/>
    <dgm:cxn modelId="{DE77A81A-919D-4918-AD23-D87086B8B252}" type="presOf" srcId="{26697EBC-D138-46AA-85B0-0F34A4955AFB}" destId="{67B1E1D8-D55B-4BCF-83F4-D4845924C4E1}" srcOrd="0" destOrd="0" presId="urn:microsoft.com/office/officeart/2018/2/layout/IconVerticalSolidList"/>
    <dgm:cxn modelId="{E67DFA1B-98F2-493B-B921-3A11A8B3CDDF}" srcId="{84630848-1DD1-4835-A6CC-997CCF355CD2}" destId="{C4C80D25-79D4-4DB5-B630-E9FB358FD24E}" srcOrd="1" destOrd="0" parTransId="{4DBFF5BB-94E3-4B81-8D5F-9B87CCFA4C9B}" sibTransId="{A4945108-1C7C-4E39-B69B-53F490235A44}"/>
    <dgm:cxn modelId="{4098A562-EA9C-425F-84B2-F5DCE4F68C44}" srcId="{84630848-1DD1-4835-A6CC-997CCF355CD2}" destId="{CE7ED646-669A-4577-981E-CBC3EC2DBEA3}" srcOrd="0" destOrd="0" parTransId="{C6022249-716C-416D-88AC-33667EB5D3E1}" sibTransId="{6BA613DD-7044-4B5D-8E1B-174F802A4140}"/>
    <dgm:cxn modelId="{02E3A776-814A-4D6E-8859-5B0640E7B279}" srcId="{84630848-1DD1-4835-A6CC-997CCF355CD2}" destId="{26697EBC-D138-46AA-85B0-0F34A4955AFB}" srcOrd="2" destOrd="0" parTransId="{39908C9D-A079-4AFD-8938-605C84222101}" sibTransId="{598F166A-631D-4775-9F71-B1B30B03F9E4}"/>
    <dgm:cxn modelId="{DB508D9B-C0E3-47E7-9BE2-403D992B52AB}" srcId="{912334C0-C968-4CB5-83DA-326E8473E918}" destId="{F870564E-0580-428A-A994-540E896B5E8A}" srcOrd="0" destOrd="0" parTransId="{353A0BC2-6F3B-489F-9CF6-24AE99883A2D}" sibTransId="{ED513C7B-ADE6-48C9-9B7E-3E4DFD659CA4}"/>
    <dgm:cxn modelId="{F87CDFB5-DB06-4F87-85FE-A28B2787939B}" srcId="{84630848-1DD1-4835-A6CC-997CCF355CD2}" destId="{912334C0-C968-4CB5-83DA-326E8473E918}" srcOrd="3" destOrd="0" parTransId="{F668EA81-E8DF-40E2-8478-C99E58110354}" sibTransId="{F2335751-15EC-4922-B4F4-C1ADDEAB9485}"/>
    <dgm:cxn modelId="{5E8989D6-3D0A-401B-960F-B4CE0CFEF67A}" type="presOf" srcId="{2E275F7C-C705-40B6-8A95-E53EFDFFEED4}" destId="{4F54F2A9-1BFA-434C-84AC-12D3DC8FF92A}" srcOrd="0" destOrd="1" presId="urn:microsoft.com/office/officeart/2018/2/layout/IconVerticalSolidList"/>
    <dgm:cxn modelId="{269B4FF1-417B-49C7-BC13-26B6C7C2CC42}" type="presOf" srcId="{912334C0-C968-4CB5-83DA-326E8473E918}" destId="{1754648A-9025-4BEA-BE34-47E4872D09A5}" srcOrd="0" destOrd="0" presId="urn:microsoft.com/office/officeart/2018/2/layout/IconVerticalSolidList"/>
    <dgm:cxn modelId="{7B7D64F7-1C3B-4457-835A-3754F5FB9095}" type="presOf" srcId="{84630848-1DD1-4835-A6CC-997CCF355CD2}" destId="{CC1D72FF-9DFC-47B9-928C-9B22069AD41B}" srcOrd="0" destOrd="0" presId="urn:microsoft.com/office/officeart/2018/2/layout/IconVerticalSolidList"/>
    <dgm:cxn modelId="{5DDCDA08-712A-458A-B991-CAF536395B77}" type="presParOf" srcId="{CC1D72FF-9DFC-47B9-928C-9B22069AD41B}" destId="{3C3388F4-A371-4EBD-A91D-01838A1A07D5}" srcOrd="0" destOrd="0" presId="urn:microsoft.com/office/officeart/2018/2/layout/IconVerticalSolidList"/>
    <dgm:cxn modelId="{8311B7DC-9265-41C3-9AAF-A215FE8BB9DB}" type="presParOf" srcId="{3C3388F4-A371-4EBD-A91D-01838A1A07D5}" destId="{78FEFF57-814F-4A28-9C7D-E15294E45131}" srcOrd="0" destOrd="0" presId="urn:microsoft.com/office/officeart/2018/2/layout/IconVerticalSolidList"/>
    <dgm:cxn modelId="{DC7F8A4F-25A9-4D55-B1A7-92FC32CC1D90}" type="presParOf" srcId="{3C3388F4-A371-4EBD-A91D-01838A1A07D5}" destId="{0F1CFF78-5E9C-4BB0-B8F6-941C6DE4F563}" srcOrd="1" destOrd="0" presId="urn:microsoft.com/office/officeart/2018/2/layout/IconVerticalSolidList"/>
    <dgm:cxn modelId="{7B7284AD-CA8E-4AA4-85DB-DFD2F1AC7F50}" type="presParOf" srcId="{3C3388F4-A371-4EBD-A91D-01838A1A07D5}" destId="{F6B8EC26-12B7-469F-88A8-01810C5B5000}" srcOrd="2" destOrd="0" presId="urn:microsoft.com/office/officeart/2018/2/layout/IconVerticalSolidList"/>
    <dgm:cxn modelId="{FEE2EDBE-5807-4A42-88A8-2B9803C8A3BA}" type="presParOf" srcId="{3C3388F4-A371-4EBD-A91D-01838A1A07D5}" destId="{D6C20481-2B4A-4740-A01F-78263128A5EC}" srcOrd="3" destOrd="0" presId="urn:microsoft.com/office/officeart/2018/2/layout/IconVerticalSolidList"/>
    <dgm:cxn modelId="{6A66EC76-4080-41D7-A8BD-793B1E0BF0D5}" type="presParOf" srcId="{CC1D72FF-9DFC-47B9-928C-9B22069AD41B}" destId="{F52FAE24-71C1-4030-90D3-657449624F2A}" srcOrd="1" destOrd="0" presId="urn:microsoft.com/office/officeart/2018/2/layout/IconVerticalSolidList"/>
    <dgm:cxn modelId="{CCBE74EF-5CE2-4449-9554-5E7A0F95AA84}" type="presParOf" srcId="{CC1D72FF-9DFC-47B9-928C-9B22069AD41B}" destId="{4C0DF200-2A76-49FA-A31D-80DD521B509E}" srcOrd="2" destOrd="0" presId="urn:microsoft.com/office/officeart/2018/2/layout/IconVerticalSolidList"/>
    <dgm:cxn modelId="{3B786E47-ACAC-42E6-AAA9-3BCE7BBF33F1}" type="presParOf" srcId="{4C0DF200-2A76-49FA-A31D-80DD521B509E}" destId="{BCB24F2F-AB51-4097-BEB4-40213F5A50EC}" srcOrd="0" destOrd="0" presId="urn:microsoft.com/office/officeart/2018/2/layout/IconVerticalSolidList"/>
    <dgm:cxn modelId="{28498156-ED91-46F8-A264-E644BC058006}" type="presParOf" srcId="{4C0DF200-2A76-49FA-A31D-80DD521B509E}" destId="{7C3C72D8-D071-4C56-BE6A-56DA05A16212}" srcOrd="1" destOrd="0" presId="urn:microsoft.com/office/officeart/2018/2/layout/IconVerticalSolidList"/>
    <dgm:cxn modelId="{01F3F7B8-FE0C-4CF6-BA38-4FB14C33AC28}" type="presParOf" srcId="{4C0DF200-2A76-49FA-A31D-80DD521B509E}" destId="{CA54702F-07A5-4878-A351-3174AD0AD580}" srcOrd="2" destOrd="0" presId="urn:microsoft.com/office/officeart/2018/2/layout/IconVerticalSolidList"/>
    <dgm:cxn modelId="{0BB6B19B-9F6F-4D2E-876B-C948BA250DB0}" type="presParOf" srcId="{4C0DF200-2A76-49FA-A31D-80DD521B509E}" destId="{CAF6D2D9-B3C8-47A1-8BC5-5B18437D311E}" srcOrd="3" destOrd="0" presId="urn:microsoft.com/office/officeart/2018/2/layout/IconVerticalSolidList"/>
    <dgm:cxn modelId="{5308F043-2D25-4DA9-9B96-E9619623B6DD}" type="presParOf" srcId="{CC1D72FF-9DFC-47B9-928C-9B22069AD41B}" destId="{EEF4F681-AD75-425A-B6E5-DD3C2C74CE51}" srcOrd="3" destOrd="0" presId="urn:microsoft.com/office/officeart/2018/2/layout/IconVerticalSolidList"/>
    <dgm:cxn modelId="{F68004C3-4249-4FF8-8384-ED92611CC8EE}" type="presParOf" srcId="{CC1D72FF-9DFC-47B9-928C-9B22069AD41B}" destId="{AEE0C998-1EAE-46B6-9C0A-569992626555}" srcOrd="4" destOrd="0" presId="urn:microsoft.com/office/officeart/2018/2/layout/IconVerticalSolidList"/>
    <dgm:cxn modelId="{ACE47DB4-EB29-4305-9022-DAC7C375A25D}" type="presParOf" srcId="{AEE0C998-1EAE-46B6-9C0A-569992626555}" destId="{E88DCCB5-AC5E-4DEB-A4F7-0F8603BD99C1}" srcOrd="0" destOrd="0" presId="urn:microsoft.com/office/officeart/2018/2/layout/IconVerticalSolidList"/>
    <dgm:cxn modelId="{9E32C673-472F-4699-9AC8-F3E1E3586ECB}" type="presParOf" srcId="{AEE0C998-1EAE-46B6-9C0A-569992626555}" destId="{F0D646F8-046F-4FE2-AB38-E3020E8ABA88}" srcOrd="1" destOrd="0" presId="urn:microsoft.com/office/officeart/2018/2/layout/IconVerticalSolidList"/>
    <dgm:cxn modelId="{A45DFE91-2E4C-4106-A550-7AE9DB659772}" type="presParOf" srcId="{AEE0C998-1EAE-46B6-9C0A-569992626555}" destId="{DA846DC2-7868-4B18-B007-FC4118AA1E06}" srcOrd="2" destOrd="0" presId="urn:microsoft.com/office/officeart/2018/2/layout/IconVerticalSolidList"/>
    <dgm:cxn modelId="{9B9251C2-5FF9-454F-8B42-FEEDFB3769D4}" type="presParOf" srcId="{AEE0C998-1EAE-46B6-9C0A-569992626555}" destId="{67B1E1D8-D55B-4BCF-83F4-D4845924C4E1}" srcOrd="3" destOrd="0" presId="urn:microsoft.com/office/officeart/2018/2/layout/IconVerticalSolidList"/>
    <dgm:cxn modelId="{7427AF43-8458-41A2-AF03-61D799A2B043}" type="presParOf" srcId="{CC1D72FF-9DFC-47B9-928C-9B22069AD41B}" destId="{B2E13769-8CDA-4E30-8E56-DC9F492E6DB7}" srcOrd="5" destOrd="0" presId="urn:microsoft.com/office/officeart/2018/2/layout/IconVerticalSolidList"/>
    <dgm:cxn modelId="{B8435CDB-F6DC-45B4-AD44-A93FF7842689}" type="presParOf" srcId="{CC1D72FF-9DFC-47B9-928C-9B22069AD41B}" destId="{44C915B4-DA42-407D-B99A-CB70F33E7A40}" srcOrd="6" destOrd="0" presId="urn:microsoft.com/office/officeart/2018/2/layout/IconVerticalSolidList"/>
    <dgm:cxn modelId="{54E433E5-DFF1-46F0-BCEB-D8F45ADCA323}" type="presParOf" srcId="{44C915B4-DA42-407D-B99A-CB70F33E7A40}" destId="{3471EB12-2D7F-42E9-AFF6-31C1459D18F4}" srcOrd="0" destOrd="0" presId="urn:microsoft.com/office/officeart/2018/2/layout/IconVerticalSolidList"/>
    <dgm:cxn modelId="{C88423AD-BBC5-4D33-9C6B-07AC2480398C}" type="presParOf" srcId="{44C915B4-DA42-407D-B99A-CB70F33E7A40}" destId="{F612A7D7-F1A5-4BCC-8483-FF644BA613F3}" srcOrd="1" destOrd="0" presId="urn:microsoft.com/office/officeart/2018/2/layout/IconVerticalSolidList"/>
    <dgm:cxn modelId="{E6BA5EF6-5EB9-489E-AD93-95E89860325C}" type="presParOf" srcId="{44C915B4-DA42-407D-B99A-CB70F33E7A40}" destId="{D7119A21-1A65-45B8-A78E-4EB50CBC96DA}" srcOrd="2" destOrd="0" presId="urn:microsoft.com/office/officeart/2018/2/layout/IconVerticalSolidList"/>
    <dgm:cxn modelId="{69E7A4F5-DD85-47DD-AC04-B83FA77AF8E7}" type="presParOf" srcId="{44C915B4-DA42-407D-B99A-CB70F33E7A40}" destId="{1754648A-9025-4BEA-BE34-47E4872D09A5}" srcOrd="3" destOrd="0" presId="urn:microsoft.com/office/officeart/2018/2/layout/IconVerticalSolidList"/>
    <dgm:cxn modelId="{FA28DA33-BC4F-4FE4-9654-7101FEE7F435}" type="presParOf" srcId="{44C915B4-DA42-407D-B99A-CB70F33E7A40}" destId="{4F54F2A9-1BFA-434C-84AC-12D3DC8FF92A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FEFF57-814F-4A28-9C7D-E15294E45131}">
      <dsp:nvSpPr>
        <dsp:cNvPr id="0" name=""/>
        <dsp:cNvSpPr/>
      </dsp:nvSpPr>
      <dsp:spPr>
        <a:xfrm>
          <a:off x="0" y="1954"/>
          <a:ext cx="9174998" cy="99057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1CFF78-5E9C-4BB0-B8F6-941C6DE4F563}">
      <dsp:nvSpPr>
        <dsp:cNvPr id="0" name=""/>
        <dsp:cNvSpPr/>
      </dsp:nvSpPr>
      <dsp:spPr>
        <a:xfrm>
          <a:off x="299648" y="224833"/>
          <a:ext cx="544815" cy="5448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C20481-2B4A-4740-A01F-78263128A5EC}">
      <dsp:nvSpPr>
        <dsp:cNvPr id="0" name=""/>
        <dsp:cNvSpPr/>
      </dsp:nvSpPr>
      <dsp:spPr>
        <a:xfrm>
          <a:off x="1144111" y="1954"/>
          <a:ext cx="8030886" cy="990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836" tIns="104836" rIns="104836" bIns="104836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1. MaxPool2d (</a:t>
          </a:r>
          <a:r>
            <a:rPr lang="en-US" sz="2000" kern="1200" dirty="0" err="1"/>
            <a:t>kernel_size</a:t>
          </a:r>
          <a:r>
            <a:rPr lang="en-US" sz="2000" kern="1200" dirty="0"/>
            <a:t>=2, stride=1)</a:t>
          </a:r>
        </a:p>
      </dsp:txBody>
      <dsp:txXfrm>
        <a:off x="1144111" y="1954"/>
        <a:ext cx="8030886" cy="990573"/>
      </dsp:txXfrm>
    </dsp:sp>
    <dsp:sp modelId="{BCB24F2F-AB51-4097-BEB4-40213F5A50EC}">
      <dsp:nvSpPr>
        <dsp:cNvPr id="0" name=""/>
        <dsp:cNvSpPr/>
      </dsp:nvSpPr>
      <dsp:spPr>
        <a:xfrm>
          <a:off x="0" y="1240170"/>
          <a:ext cx="9174998" cy="9905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3C72D8-D071-4C56-BE6A-56DA05A16212}">
      <dsp:nvSpPr>
        <dsp:cNvPr id="0" name=""/>
        <dsp:cNvSpPr/>
      </dsp:nvSpPr>
      <dsp:spPr>
        <a:xfrm>
          <a:off x="299648" y="1463049"/>
          <a:ext cx="544815" cy="5448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F6D2D9-B3C8-47A1-8BC5-5B18437D311E}">
      <dsp:nvSpPr>
        <dsp:cNvPr id="0" name=""/>
        <dsp:cNvSpPr/>
      </dsp:nvSpPr>
      <dsp:spPr>
        <a:xfrm>
          <a:off x="1144111" y="1240170"/>
          <a:ext cx="8030886" cy="990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836" tIns="104836" rIns="104836" bIns="104836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2. AvgPool2d (</a:t>
          </a:r>
          <a:r>
            <a:rPr lang="en-US" sz="2000" kern="1200" dirty="0" err="1"/>
            <a:t>kernel_size</a:t>
          </a:r>
          <a:r>
            <a:rPr lang="en-US" sz="2000" kern="1200" dirty="0"/>
            <a:t>=2, stride=1, </a:t>
          </a:r>
          <a:r>
            <a:rPr lang="en-US" sz="2000" kern="1200" dirty="0" err="1"/>
            <a:t>count_include_pad</a:t>
          </a:r>
          <a:r>
            <a:rPr lang="en-US" sz="2000" kern="1200" dirty="0"/>
            <a:t>=True)</a:t>
          </a:r>
        </a:p>
      </dsp:txBody>
      <dsp:txXfrm>
        <a:off x="1144111" y="1240170"/>
        <a:ext cx="8030886" cy="990573"/>
      </dsp:txXfrm>
    </dsp:sp>
    <dsp:sp modelId="{E88DCCB5-AC5E-4DEB-A4F7-0F8603BD99C1}">
      <dsp:nvSpPr>
        <dsp:cNvPr id="0" name=""/>
        <dsp:cNvSpPr/>
      </dsp:nvSpPr>
      <dsp:spPr>
        <a:xfrm>
          <a:off x="0" y="2478387"/>
          <a:ext cx="9174998" cy="99057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D646F8-046F-4FE2-AB38-E3020E8ABA88}">
      <dsp:nvSpPr>
        <dsp:cNvPr id="0" name=""/>
        <dsp:cNvSpPr/>
      </dsp:nvSpPr>
      <dsp:spPr>
        <a:xfrm>
          <a:off x="299648" y="2701266"/>
          <a:ext cx="544815" cy="5448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B1E1D8-D55B-4BCF-83F4-D4845924C4E1}">
      <dsp:nvSpPr>
        <dsp:cNvPr id="0" name=""/>
        <dsp:cNvSpPr/>
      </dsp:nvSpPr>
      <dsp:spPr>
        <a:xfrm>
          <a:off x="1144111" y="2478387"/>
          <a:ext cx="8030886" cy="990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836" tIns="104836" rIns="104836" bIns="104836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Franklin Gothic Demi" panose="020B0502020104020203"/>
            </a:rPr>
            <a:t>3</a:t>
          </a:r>
          <a:r>
            <a:rPr lang="en-US" sz="2000" kern="1200"/>
            <a:t>. </a:t>
          </a:r>
          <a:r>
            <a:rPr lang="en-US" sz="2000" kern="1200" dirty="0" err="1"/>
            <a:t>roi_pool</a:t>
          </a:r>
          <a:r>
            <a:rPr lang="en-US" sz="2000" kern="1200" dirty="0"/>
            <a:t> (input: Tensor, boxes: Tensor, </a:t>
          </a:r>
          <a:r>
            <a:rPr lang="en-US" sz="2000" kern="1200" dirty="0" err="1"/>
            <a:t>output_size</a:t>
          </a:r>
          <a:r>
            <a:rPr lang="en-US" sz="2000" kern="1200" dirty="0"/>
            <a:t>,</a:t>
          </a:r>
          <a:r>
            <a:rPr lang="en-US" sz="2000" kern="1200" dirty="0">
              <a:latin typeface="Franklin Gothic Demi" panose="020B0502020104020203"/>
            </a:rPr>
            <a:t> </a:t>
          </a:r>
          <a:r>
            <a:rPr lang="en-US" sz="2000" kern="1200" dirty="0"/>
            <a:t> </a:t>
          </a:r>
          <a:r>
            <a:rPr lang="en-US" sz="2000" kern="1200" dirty="0" err="1"/>
            <a:t>spatial_scale</a:t>
          </a:r>
          <a:r>
            <a:rPr lang="en-US" sz="2000" kern="1200" dirty="0"/>
            <a:t>: float = 1.0)</a:t>
          </a:r>
        </a:p>
      </dsp:txBody>
      <dsp:txXfrm>
        <a:off x="1144111" y="2478387"/>
        <a:ext cx="8030886" cy="990573"/>
      </dsp:txXfrm>
    </dsp:sp>
    <dsp:sp modelId="{3471EB12-2D7F-42E9-AFF6-31C1459D18F4}">
      <dsp:nvSpPr>
        <dsp:cNvPr id="0" name=""/>
        <dsp:cNvSpPr/>
      </dsp:nvSpPr>
      <dsp:spPr>
        <a:xfrm>
          <a:off x="0" y="3716603"/>
          <a:ext cx="9174998" cy="99057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12A7D7-F1A5-4BCC-8483-FF644BA613F3}">
      <dsp:nvSpPr>
        <dsp:cNvPr id="0" name=""/>
        <dsp:cNvSpPr/>
      </dsp:nvSpPr>
      <dsp:spPr>
        <a:xfrm>
          <a:off x="299648" y="3939482"/>
          <a:ext cx="544815" cy="54481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54648A-9025-4BEA-BE34-47E4872D09A5}">
      <dsp:nvSpPr>
        <dsp:cNvPr id="0" name=""/>
        <dsp:cNvSpPr/>
      </dsp:nvSpPr>
      <dsp:spPr>
        <a:xfrm>
          <a:off x="1144111" y="3716603"/>
          <a:ext cx="4128749" cy="990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836" tIns="104836" rIns="104836" bIns="104836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Franklin Gothic Demi" panose="020B0502020104020203"/>
            </a:rPr>
            <a:t>4-5</a:t>
          </a:r>
          <a:r>
            <a:rPr lang="en-US" sz="2000" kern="1200"/>
            <a:t>. Conv2d (</a:t>
          </a:r>
          <a:r>
            <a:rPr lang="en-US" sz="2000" kern="1200" dirty="0" err="1"/>
            <a:t>in_channels</a:t>
          </a:r>
          <a:r>
            <a:rPr lang="en-US" sz="2000" kern="1200" dirty="0"/>
            <a:t>=3, </a:t>
          </a:r>
          <a:r>
            <a:rPr lang="en-US" sz="2000" kern="1200" dirty="0" err="1"/>
            <a:t>out_channels</a:t>
          </a:r>
          <a:r>
            <a:rPr lang="en-US" sz="2000" kern="1200" dirty="0"/>
            <a:t>=6, </a:t>
          </a:r>
          <a:r>
            <a:rPr lang="en-US" sz="2000" kern="1200" dirty="0" err="1"/>
            <a:t>kernel_size</a:t>
          </a:r>
          <a:r>
            <a:rPr lang="en-US" sz="2000" kern="1200" dirty="0"/>
            <a:t>, stride)</a:t>
          </a:r>
        </a:p>
      </dsp:txBody>
      <dsp:txXfrm>
        <a:off x="1144111" y="3716603"/>
        <a:ext cx="4128749" cy="990573"/>
      </dsp:txXfrm>
    </dsp:sp>
    <dsp:sp modelId="{4F54F2A9-1BFA-434C-84AC-12D3DC8FF92A}">
      <dsp:nvSpPr>
        <dsp:cNvPr id="0" name=""/>
        <dsp:cNvSpPr/>
      </dsp:nvSpPr>
      <dsp:spPr>
        <a:xfrm>
          <a:off x="5272860" y="3716603"/>
          <a:ext cx="3902137" cy="990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836" tIns="104836" rIns="104836" bIns="104836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Franklin Gothic Demi" panose="020B0502020104020203"/>
            </a:rPr>
            <a:t>4</a:t>
          </a:r>
          <a:r>
            <a:rPr lang="en-US" sz="1500" kern="1200" dirty="0"/>
            <a:t> No dilation, 1</a:t>
          </a:r>
        </a:p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Franklin Gothic Demi" panose="020B0502020104020203"/>
            </a:rPr>
            <a:t>5 With</a:t>
          </a:r>
          <a:r>
            <a:rPr lang="en-US" sz="1500" kern="1200" dirty="0"/>
            <a:t> dilation, 2</a:t>
          </a:r>
        </a:p>
      </dsp:txBody>
      <dsp:txXfrm>
        <a:off x="5272860" y="3716603"/>
        <a:ext cx="3902137" cy="9905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D6799C-192B-45F9-88B5-79FEA11665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34390A-85B8-4535-9D8B-D447C17612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C63C27-9B80-48D1-843C-595EA3855065}" type="datetime1">
              <a:rPr lang="en-GB" smtClean="0"/>
              <a:t>16/04/2021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7F5B87-77B5-4785-8FE5-1F85C3FBC2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A8F341-DE40-4831-BAFC-BD9C7CD7ED9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DCA588-D6E0-410C-8426-0F79506A5A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05587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5F4D7F-FAB0-4DBF-BAE0-9F77A2F8C2DB}" type="datetime1">
              <a:rPr lang="en-GB" noProof="0" smtClean="0"/>
              <a:t>16/04/2021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7DD08B-5ECD-4E06-B499-279E11C8CF5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603557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DD08B-5ECD-4E06-B499-279E11C8CF57}" type="slidenum">
              <a:rPr lang="en-GB" noProof="0" smtClean="0"/>
              <a:t>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74808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Generally speaking, the effect of max-pooling is better, and max-pooling is more like a feature selection, which selects features with better classification recognition and provides non-linearity. On the one hand, it can suppress noise, and on the other hand, it can improve the significance of the feature map in the region (the maximum value selected).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DD08B-5ECD-4E06-B499-279E11C8CF57}" type="slidenum">
              <a:rPr lang="en-GB" noProof="0" smtClean="0"/>
              <a:t>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74808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Generally speaking, the effect of max-pooling is better, and max-pooling is more like a feature selection, which selects features with better classification recognition and provides non-linearity. On the one hand, it can suppress noise, and on the other hand, it can improve the significance of the feature map in the region (the maximum value selected).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DD08B-5ECD-4E06-B499-279E11C8CF57}" type="slidenum">
              <a:rPr lang="en-GB" noProof="0" smtClean="0"/>
              <a:t>7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74808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Generally speaking, the effect of max-pooling is better, and max-pooling is more like a feature selection, which selects features with better classification recognition and provides non-linearity. On the one hand, it can suppress noise, and on the other hand, it can improve the significance of the feature map in the region (the maximum value selected).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DD08B-5ECD-4E06-B499-279E11C8CF57}" type="slidenum">
              <a:rPr lang="en-GB" noProof="0" smtClean="0"/>
              <a:t>9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74808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E7CB69-57C4-4682-A3A7-F13FFCA33809}" type="datetime1">
              <a:rPr lang="en-GB" noProof="0" smtClean="0"/>
              <a:t>16/04/2021</a:t>
            </a:fld>
            <a:endParaRPr lang="en-GB" noProof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29586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30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C7EA32-37D5-44DA-ACB8-CC7FBE0503B9}" type="datetime1">
              <a:rPr lang="en-GB" noProof="0" smtClean="0"/>
              <a:t>16/04/2021</a:t>
            </a:fld>
            <a:endParaRPr lang="en-GB" noProof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69906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71E28E-BDF4-4358-8B67-422FB12E3AE6}" type="datetime1">
              <a:rPr lang="en-GB" noProof="0" smtClean="0"/>
              <a:t>16/04/2021</a:t>
            </a:fld>
            <a:endParaRPr lang="en-GB" noProof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31224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EBA6E0-D69E-47EA-9B0F-863523922B9A}" type="datetime1">
              <a:rPr lang="en-GB" noProof="0" smtClean="0"/>
              <a:t>16/04/2021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3784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39C217-CAA7-4550-BB17-BAEB9CDF25CB}" type="datetime1">
              <a:rPr lang="en-GB" noProof="0" smtClean="0"/>
              <a:t>16/04/2021</a:t>
            </a:fld>
            <a:endParaRPr lang="en-GB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97556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E32ED43-8073-4F1E-BC62-2D11404600DF}" type="datetime1">
              <a:rPr lang="en-GB" noProof="0" smtClean="0"/>
              <a:t>16/04/2021</a:t>
            </a:fld>
            <a:endParaRPr lang="en-GB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41461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D5E18A4-CC68-4865-AC38-BFE5447857EA}" type="datetime1">
              <a:rPr lang="en-GB" noProof="0" smtClean="0"/>
              <a:t>16/04/2021</a:t>
            </a:fld>
            <a:endParaRPr lang="en-GB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50599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464AECB5-5565-4151-9BF8-040C46575937}" type="datetime1">
              <a:rPr lang="en-GB" noProof="0" smtClean="0"/>
              <a:t>16/04/2021</a:t>
            </a:fld>
            <a:endParaRPr lang="en-GB" noProof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20986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58376D-52FA-4AB3-AEBD-5D530AFC5CF1}" type="datetime1">
              <a:rPr lang="en-GB" noProof="0" smtClean="0"/>
              <a:t>16/04/2021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89051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67DCCB2-922D-4FA6-BF76-D5520ACD288B}" type="datetime1">
              <a:rPr lang="en-GB" noProof="0" smtClean="0"/>
              <a:t>16/04/2021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00824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400" spc="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4/16/21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400" spc="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400" spc="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235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</p:sldLayoutIdLst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400" kern="1200" spc="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5000"/>
        </a:lnSpc>
        <a:spcBef>
          <a:spcPts val="1000"/>
        </a:spcBef>
        <a:buFont typeface="Arial" panose="020B0604020202020204" pitchFamily="34" charset="0"/>
        <a:buChar char="•"/>
        <a:defRPr sz="2600" kern="1200" spc="15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2200" kern="1200" spc="15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2000" kern="1200" spc="15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800" kern="1200" spc="15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800" kern="1200" spc="15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4014D0-3E0F-D44A-B0C2-55057F49F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3577456"/>
            <a:ext cx="10909640" cy="1687814"/>
          </a:xfrm>
        </p:spPr>
        <p:txBody>
          <a:bodyPr anchor="b">
            <a:normAutofit/>
          </a:bodyPr>
          <a:lstStyle/>
          <a:p>
            <a:pPr algn="ctr">
              <a:lnSpc>
                <a:spcPct val="95000"/>
              </a:lnSpc>
            </a:pPr>
            <a:r>
              <a:rPr kumimoji="1" lang="en-US" altLang="zh-CN" sz="10000" dirty="0" err="1"/>
              <a:t>Yonghao</a:t>
            </a:r>
            <a:r>
              <a:rPr kumimoji="1" lang="en-US" altLang="zh-CN" sz="10000" dirty="0"/>
              <a:t> Li</a:t>
            </a:r>
            <a:endParaRPr kumimoji="1" lang="zh-CN" altLang="en-US" sz="100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74DB66A-CDA3-094F-9C9E-9A683F313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5660607"/>
            <a:ext cx="10909643" cy="552659"/>
          </a:xfrm>
        </p:spPr>
        <p:txBody>
          <a:bodyPr anchor="t">
            <a:normAutofit/>
          </a:bodyPr>
          <a:lstStyle/>
          <a:p>
            <a:pPr algn="ctr">
              <a:lnSpc>
                <a:spcPct val="95000"/>
              </a:lnSpc>
            </a:pPr>
            <a:r>
              <a:rPr kumimoji="1" lang="en-US" altLang="zh-CN" sz="2400" dirty="0"/>
              <a:t>Team members: </a:t>
            </a:r>
            <a:r>
              <a:rPr kumimoji="1" lang="en-US" altLang="zh-CN" sz="2400" dirty="0" err="1"/>
              <a:t>Jiadeng</a:t>
            </a:r>
            <a:r>
              <a:rPr kumimoji="1" lang="en-US" altLang="zh-CN" sz="2400" dirty="0"/>
              <a:t>, Weixi</a:t>
            </a:r>
            <a:endParaRPr kumimoji="1" lang="zh-CN" altLang="en-US" sz="2400" dirty="0"/>
          </a:p>
        </p:txBody>
      </p:sp>
      <p:pic>
        <p:nvPicPr>
          <p:cNvPr id="27" name="Picture 3" descr="框架底部的彩色分子块">
            <a:extLst>
              <a:ext uri="{FF2B5EF4-FFF2-40B4-BE49-F238E27FC236}">
                <a16:creationId xmlns:a16="http://schemas.microsoft.com/office/drawing/2014/main" id="{6221FB34-7208-46D5-8596-B0F9F82D0C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"/>
          <a:stretch/>
        </p:blipFill>
        <p:spPr>
          <a:xfrm>
            <a:off x="3704190" y="591670"/>
            <a:ext cx="4779024" cy="2688873"/>
          </a:xfrm>
          <a:prstGeom prst="rect">
            <a:avLst/>
          </a:prstGeom>
        </p:spPr>
      </p:pic>
      <p:sp>
        <p:nvSpPr>
          <p:cNvPr id="43" name="Rectangle 6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27432"/>
          </a:xfrm>
          <a:custGeom>
            <a:avLst/>
            <a:gdLst>
              <a:gd name="connsiteX0" fmla="*/ 0 w 4572000"/>
              <a:gd name="connsiteY0" fmla="*/ 0 h 27432"/>
              <a:gd name="connsiteX1" fmla="*/ 607423 w 4572000"/>
              <a:gd name="connsiteY1" fmla="*/ 0 h 27432"/>
              <a:gd name="connsiteX2" fmla="*/ 1123406 w 4572000"/>
              <a:gd name="connsiteY2" fmla="*/ 0 h 27432"/>
              <a:gd name="connsiteX3" fmla="*/ 1685109 w 4572000"/>
              <a:gd name="connsiteY3" fmla="*/ 0 h 27432"/>
              <a:gd name="connsiteX4" fmla="*/ 2383971 w 4572000"/>
              <a:gd name="connsiteY4" fmla="*/ 0 h 27432"/>
              <a:gd name="connsiteX5" fmla="*/ 2991394 w 4572000"/>
              <a:gd name="connsiteY5" fmla="*/ 0 h 27432"/>
              <a:gd name="connsiteX6" fmla="*/ 3553097 w 4572000"/>
              <a:gd name="connsiteY6" fmla="*/ 0 h 27432"/>
              <a:gd name="connsiteX7" fmla="*/ 4572000 w 4572000"/>
              <a:gd name="connsiteY7" fmla="*/ 0 h 27432"/>
              <a:gd name="connsiteX8" fmla="*/ 4572000 w 4572000"/>
              <a:gd name="connsiteY8" fmla="*/ 27432 h 27432"/>
              <a:gd name="connsiteX9" fmla="*/ 3918857 w 4572000"/>
              <a:gd name="connsiteY9" fmla="*/ 27432 h 27432"/>
              <a:gd name="connsiteX10" fmla="*/ 3357154 w 4572000"/>
              <a:gd name="connsiteY10" fmla="*/ 27432 h 27432"/>
              <a:gd name="connsiteX11" fmla="*/ 2612571 w 4572000"/>
              <a:gd name="connsiteY11" fmla="*/ 27432 h 27432"/>
              <a:gd name="connsiteX12" fmla="*/ 2005149 w 4572000"/>
              <a:gd name="connsiteY12" fmla="*/ 27432 h 27432"/>
              <a:gd name="connsiteX13" fmla="*/ 1489166 w 4572000"/>
              <a:gd name="connsiteY13" fmla="*/ 27432 h 27432"/>
              <a:gd name="connsiteX14" fmla="*/ 790303 w 4572000"/>
              <a:gd name="connsiteY14" fmla="*/ 27432 h 27432"/>
              <a:gd name="connsiteX15" fmla="*/ 0 w 4572000"/>
              <a:gd name="connsiteY15" fmla="*/ 27432 h 27432"/>
              <a:gd name="connsiteX16" fmla="*/ 0 w 457200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27432" fill="none" extrusionOk="0">
                <a:moveTo>
                  <a:pt x="0" y="0"/>
                </a:moveTo>
                <a:cubicBezTo>
                  <a:pt x="150397" y="-23421"/>
                  <a:pt x="474161" y="9174"/>
                  <a:pt x="607423" y="0"/>
                </a:cubicBezTo>
                <a:cubicBezTo>
                  <a:pt x="740685" y="-9174"/>
                  <a:pt x="868821" y="-4258"/>
                  <a:pt x="1123406" y="0"/>
                </a:cubicBezTo>
                <a:cubicBezTo>
                  <a:pt x="1377991" y="4258"/>
                  <a:pt x="1567664" y="-12410"/>
                  <a:pt x="1685109" y="0"/>
                </a:cubicBezTo>
                <a:cubicBezTo>
                  <a:pt x="1802554" y="12410"/>
                  <a:pt x="2193086" y="-14353"/>
                  <a:pt x="2383971" y="0"/>
                </a:cubicBezTo>
                <a:cubicBezTo>
                  <a:pt x="2574856" y="14353"/>
                  <a:pt x="2697477" y="-26142"/>
                  <a:pt x="2991394" y="0"/>
                </a:cubicBezTo>
                <a:cubicBezTo>
                  <a:pt x="3285311" y="26142"/>
                  <a:pt x="3423667" y="26544"/>
                  <a:pt x="3553097" y="0"/>
                </a:cubicBezTo>
                <a:cubicBezTo>
                  <a:pt x="3682527" y="-26544"/>
                  <a:pt x="4344147" y="50350"/>
                  <a:pt x="4572000" y="0"/>
                </a:cubicBezTo>
                <a:cubicBezTo>
                  <a:pt x="4571027" y="8304"/>
                  <a:pt x="4571522" y="21512"/>
                  <a:pt x="4572000" y="27432"/>
                </a:cubicBezTo>
                <a:cubicBezTo>
                  <a:pt x="4438349" y="5490"/>
                  <a:pt x="4090129" y="31231"/>
                  <a:pt x="3918857" y="27432"/>
                </a:cubicBezTo>
                <a:cubicBezTo>
                  <a:pt x="3747585" y="23633"/>
                  <a:pt x="3498826" y="6883"/>
                  <a:pt x="3357154" y="27432"/>
                </a:cubicBezTo>
                <a:cubicBezTo>
                  <a:pt x="3215482" y="47981"/>
                  <a:pt x="2784289" y="56849"/>
                  <a:pt x="2612571" y="27432"/>
                </a:cubicBezTo>
                <a:cubicBezTo>
                  <a:pt x="2440853" y="-1985"/>
                  <a:pt x="2261292" y="25951"/>
                  <a:pt x="2005149" y="27432"/>
                </a:cubicBezTo>
                <a:cubicBezTo>
                  <a:pt x="1749006" y="28913"/>
                  <a:pt x="1700078" y="34342"/>
                  <a:pt x="1489166" y="27432"/>
                </a:cubicBezTo>
                <a:cubicBezTo>
                  <a:pt x="1278254" y="20522"/>
                  <a:pt x="1077188" y="56916"/>
                  <a:pt x="790303" y="27432"/>
                </a:cubicBezTo>
                <a:cubicBezTo>
                  <a:pt x="503418" y="-2052"/>
                  <a:pt x="359168" y="57044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572000" h="27432" stroke="0" extrusionOk="0">
                <a:moveTo>
                  <a:pt x="0" y="0"/>
                </a:moveTo>
                <a:cubicBezTo>
                  <a:pt x="155698" y="6780"/>
                  <a:pt x="465972" y="13197"/>
                  <a:pt x="607423" y="0"/>
                </a:cubicBezTo>
                <a:cubicBezTo>
                  <a:pt x="748874" y="-13197"/>
                  <a:pt x="1014133" y="22994"/>
                  <a:pt x="1123406" y="0"/>
                </a:cubicBezTo>
                <a:cubicBezTo>
                  <a:pt x="1232679" y="-22994"/>
                  <a:pt x="1639431" y="-2997"/>
                  <a:pt x="1867989" y="0"/>
                </a:cubicBezTo>
                <a:cubicBezTo>
                  <a:pt x="2096547" y="2997"/>
                  <a:pt x="2265668" y="29557"/>
                  <a:pt x="2475411" y="0"/>
                </a:cubicBezTo>
                <a:cubicBezTo>
                  <a:pt x="2685154" y="-29557"/>
                  <a:pt x="2951491" y="73"/>
                  <a:pt x="3082834" y="0"/>
                </a:cubicBezTo>
                <a:cubicBezTo>
                  <a:pt x="3214177" y="-73"/>
                  <a:pt x="3641000" y="-33478"/>
                  <a:pt x="3827417" y="0"/>
                </a:cubicBezTo>
                <a:cubicBezTo>
                  <a:pt x="4013834" y="33478"/>
                  <a:pt x="4345917" y="14255"/>
                  <a:pt x="4572000" y="0"/>
                </a:cubicBezTo>
                <a:cubicBezTo>
                  <a:pt x="4572485" y="9333"/>
                  <a:pt x="4573278" y="19699"/>
                  <a:pt x="4572000" y="27432"/>
                </a:cubicBezTo>
                <a:cubicBezTo>
                  <a:pt x="4318030" y="43025"/>
                  <a:pt x="4161104" y="34314"/>
                  <a:pt x="4010297" y="27432"/>
                </a:cubicBezTo>
                <a:cubicBezTo>
                  <a:pt x="3859490" y="20550"/>
                  <a:pt x="3592529" y="6613"/>
                  <a:pt x="3357154" y="27432"/>
                </a:cubicBezTo>
                <a:cubicBezTo>
                  <a:pt x="3121779" y="48251"/>
                  <a:pt x="2884285" y="3780"/>
                  <a:pt x="2704011" y="27432"/>
                </a:cubicBezTo>
                <a:cubicBezTo>
                  <a:pt x="2523737" y="51084"/>
                  <a:pt x="2295944" y="32081"/>
                  <a:pt x="2096589" y="27432"/>
                </a:cubicBezTo>
                <a:cubicBezTo>
                  <a:pt x="1897234" y="22783"/>
                  <a:pt x="1623782" y="52518"/>
                  <a:pt x="1352006" y="27432"/>
                </a:cubicBezTo>
                <a:cubicBezTo>
                  <a:pt x="1080230" y="2346"/>
                  <a:pt x="869959" y="12864"/>
                  <a:pt x="607423" y="27432"/>
                </a:cubicBezTo>
                <a:cubicBezTo>
                  <a:pt x="344887" y="42000"/>
                  <a:pt x="188100" y="40051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44C5B4"/>
          </a:solidFill>
          <a:ln w="38100" cap="rnd">
            <a:solidFill>
              <a:srgbClr val="44C5B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ate Placeholder 26">
            <a:extLst>
              <a:ext uri="{FF2B5EF4-FFF2-40B4-BE49-F238E27FC236}">
                <a16:creationId xmlns:a16="http://schemas.microsoft.com/office/drawing/2014/main" id="{F28B82B1-E269-4325-A665-6CFE5DEE5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Footer Placeholder 27">
            <a:extLst>
              <a:ext uri="{FF2B5EF4-FFF2-40B4-BE49-F238E27FC236}">
                <a16:creationId xmlns:a16="http://schemas.microsoft.com/office/drawing/2014/main" id="{7C700527-76FD-4DF4-A597-6F5E089CA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Slide Number Placeholder 28">
            <a:extLst>
              <a:ext uri="{FF2B5EF4-FFF2-40B4-BE49-F238E27FC236}">
                <a16:creationId xmlns:a16="http://schemas.microsoft.com/office/drawing/2014/main" id="{B5EA49A9-01EB-4D60-A392-7DC9B625D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784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A551F8-6DB6-4A1A-9FBB-9F4B3AA55203}"/>
              </a:ext>
            </a:extLst>
          </p:cNvPr>
          <p:cNvSpPr txBox="1"/>
          <p:nvPr/>
        </p:nvSpPr>
        <p:spPr>
          <a:xfrm>
            <a:off x="9291608" y="6026504"/>
            <a:ext cx="19957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Check the result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E3F024-139B-46A9-AB02-5BBC25B4E10E}"/>
              </a:ext>
            </a:extLst>
          </p:cNvPr>
          <p:cNvSpPr txBox="1"/>
          <p:nvPr/>
        </p:nvSpPr>
        <p:spPr>
          <a:xfrm>
            <a:off x="3379560" y="6024294"/>
            <a:ext cx="19957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Coding dilation=1</a:t>
            </a:r>
            <a:endParaRPr lang="en-US" dirty="0"/>
          </a:p>
        </p:txBody>
      </p:sp>
      <p:pic>
        <p:nvPicPr>
          <p:cNvPr id="8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636872B-88F9-48DD-85D3-F5E89AD29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185" y="4748620"/>
            <a:ext cx="3974123" cy="422520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151FA627-877F-4A95-9D47-9E0A07997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74" y="931362"/>
            <a:ext cx="7235686" cy="4425431"/>
          </a:xfrm>
          <a:prstGeom prst="rect">
            <a:avLst/>
          </a:prstGeom>
        </p:spPr>
      </p:pic>
      <p:pic>
        <p:nvPicPr>
          <p:cNvPr id="4" name="Picture 8" descr="Text&#10;&#10;Description automatically generated">
            <a:extLst>
              <a:ext uri="{FF2B5EF4-FFF2-40B4-BE49-F238E27FC236}">
                <a16:creationId xmlns:a16="http://schemas.microsoft.com/office/drawing/2014/main" id="{16AA5122-2562-43D8-B569-EF456DDC7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173" y="782530"/>
            <a:ext cx="4194312" cy="1688346"/>
          </a:xfrm>
          <a:prstGeom prst="rect">
            <a:avLst/>
          </a:prstGeom>
        </p:spPr>
      </p:pic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375928DE-0DDA-4390-829E-D80A02161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4191" y="2566813"/>
            <a:ext cx="3869634" cy="190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82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A551F8-6DB6-4A1A-9FBB-9F4B3AA55203}"/>
              </a:ext>
            </a:extLst>
          </p:cNvPr>
          <p:cNvSpPr txBox="1"/>
          <p:nvPr/>
        </p:nvSpPr>
        <p:spPr>
          <a:xfrm>
            <a:off x="9291608" y="6026504"/>
            <a:ext cx="19957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Check the result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E3F024-139B-46A9-AB02-5BBC25B4E10E}"/>
              </a:ext>
            </a:extLst>
          </p:cNvPr>
          <p:cNvSpPr txBox="1"/>
          <p:nvPr/>
        </p:nvSpPr>
        <p:spPr>
          <a:xfrm>
            <a:off x="3154273" y="6256207"/>
            <a:ext cx="19957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Coding dilation=2</a:t>
            </a:r>
            <a:endParaRPr lang="en-US" dirty="0"/>
          </a:p>
        </p:txBody>
      </p:sp>
      <p:pic>
        <p:nvPicPr>
          <p:cNvPr id="8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636872B-88F9-48DD-85D3-F5E89AD29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933" y="5397977"/>
            <a:ext cx="3974123" cy="422520"/>
          </a:xfrm>
          <a:prstGeom prst="rect">
            <a:avLst/>
          </a:prstGeom>
        </p:spPr>
      </p:pic>
      <p:pic>
        <p:nvPicPr>
          <p:cNvPr id="2" name="Picture 5" descr="Text&#10;&#10;Description automatically generated">
            <a:extLst>
              <a:ext uri="{FF2B5EF4-FFF2-40B4-BE49-F238E27FC236}">
                <a16:creationId xmlns:a16="http://schemas.microsoft.com/office/drawing/2014/main" id="{42668CBA-EF6F-47B2-BAFF-C3E8D9E1D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04" y="696416"/>
            <a:ext cx="7036904" cy="5451915"/>
          </a:xfrm>
          <a:prstGeom prst="rect">
            <a:avLst/>
          </a:prstGeom>
        </p:spPr>
      </p:pic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3422FC92-0426-4FCD-B442-87922518A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2644" y="697847"/>
            <a:ext cx="4399721" cy="2215522"/>
          </a:xfrm>
          <a:prstGeom prst="rect">
            <a:avLst/>
          </a:prstGeom>
        </p:spPr>
      </p:pic>
      <p:pic>
        <p:nvPicPr>
          <p:cNvPr id="7" name="Picture 9" descr="Text, table&#10;&#10;Description automatically generated">
            <a:extLst>
              <a:ext uri="{FF2B5EF4-FFF2-40B4-BE49-F238E27FC236}">
                <a16:creationId xmlns:a16="http://schemas.microsoft.com/office/drawing/2014/main" id="{922A3B56-8CC7-496E-BF48-6A9494A9A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3461" y="2996569"/>
            <a:ext cx="3578086" cy="236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41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CE802A-8CF9-4E16-B1D0-8F166FF247ED}"/>
              </a:ext>
            </a:extLst>
          </p:cNvPr>
          <p:cNvSpPr txBox="1"/>
          <p:nvPr/>
        </p:nvSpPr>
        <p:spPr>
          <a:xfrm>
            <a:off x="783771" y="1066800"/>
            <a:ext cx="5727760" cy="47244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r" defTabSz="457200">
              <a:spcBef>
                <a:spcPct val="0"/>
              </a:spcBef>
              <a:spcAft>
                <a:spcPts val="600"/>
              </a:spcAft>
            </a:pPr>
            <a:r>
              <a:rPr lang="en-US" sz="6600" b="0" kern="1200" cap="all" dirty="0">
                <a:solidFill>
                  <a:srgbClr val="FFFFFF">
                    <a:alpha val="90000"/>
                  </a:srgbClr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96996"/>
            <a:ext cx="3703320" cy="640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09332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CE802A-8CF9-4E16-B1D0-8F166FF247ED}"/>
              </a:ext>
            </a:extLst>
          </p:cNvPr>
          <p:cNvSpPr txBox="1"/>
          <p:nvPr/>
        </p:nvSpPr>
        <p:spPr>
          <a:xfrm>
            <a:off x="783771" y="1066800"/>
            <a:ext cx="5727760" cy="47244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r" defTabSz="457200">
              <a:spcBef>
                <a:spcPct val="0"/>
              </a:spcBef>
              <a:spcAft>
                <a:spcPts val="600"/>
              </a:spcAft>
            </a:pPr>
            <a:r>
              <a:rPr lang="en-US" sz="6600" cap="all" dirty="0">
                <a:solidFill>
                  <a:srgbClr val="FFFFFF">
                    <a:alpha val="90000"/>
                  </a:srgbClr>
                </a:solidFill>
                <a:latin typeface="+mj-lt"/>
                <a:ea typeface="+mj-ea"/>
                <a:cs typeface="+mj-cs"/>
              </a:rPr>
              <a:t>Q | A</a:t>
            </a:r>
            <a:endParaRPr lang="en-US" sz="6600" b="0" kern="1200" cap="all" dirty="0">
              <a:solidFill>
                <a:srgbClr val="FFFFFF">
                  <a:alpha val="90000"/>
                </a:srgb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96996"/>
            <a:ext cx="3703320" cy="640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24972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7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546F9EC-4CE5-4A8B-9C63-365A00FAA988}"/>
              </a:ext>
            </a:extLst>
          </p:cNvPr>
          <p:cNvSpPr txBox="1"/>
          <p:nvPr/>
        </p:nvSpPr>
        <p:spPr>
          <a:xfrm>
            <a:off x="746228" y="1037967"/>
            <a:ext cx="3054091" cy="470913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2800" b="0" kern="12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Overall</a:t>
            </a:r>
          </a:p>
        </p:txBody>
      </p:sp>
      <p:sp>
        <p:nvSpPr>
          <p:cNvPr id="77" name="Rectangle 79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81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81" name="Content Placeholder 71">
            <a:extLst>
              <a:ext uri="{FF2B5EF4-FFF2-40B4-BE49-F238E27FC236}">
                <a16:creationId xmlns:a16="http://schemas.microsoft.com/office/drawing/2014/main" id="{8F4CE088-B459-424C-B781-3871F6AC59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5714878"/>
              </p:ext>
            </p:extLst>
          </p:nvPr>
        </p:nvGraphicFramePr>
        <p:xfrm>
          <a:off x="2435810" y="1207783"/>
          <a:ext cx="9174998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1566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A15DD-842B-41C0-84DB-1119D2F37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240" y="1028727"/>
            <a:ext cx="11029616" cy="765386"/>
          </a:xfrm>
        </p:spPr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1. Maxpolling functions</a:t>
            </a:r>
            <a:br>
              <a:rPr lang="en-US" dirty="0">
                <a:ea typeface="+mj-lt"/>
                <a:cs typeface="+mj-lt"/>
              </a:rPr>
            </a:br>
            <a:endParaRPr lang="en-US" dirty="0">
              <a:ea typeface="+mj-lt"/>
              <a:cs typeface="+mj-lt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67B49E-BB14-4839-B14F-13F6E9BCADA7}"/>
              </a:ext>
            </a:extLst>
          </p:cNvPr>
          <p:cNvSpPr txBox="1"/>
          <p:nvPr/>
        </p:nvSpPr>
        <p:spPr>
          <a:xfrm>
            <a:off x="2733523" y="2500086"/>
            <a:ext cx="10668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principle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E0040A-DEB3-4186-9CDB-5D6F1CB3D657}"/>
              </a:ext>
            </a:extLst>
          </p:cNvPr>
          <p:cNvSpPr txBox="1"/>
          <p:nvPr/>
        </p:nvSpPr>
        <p:spPr>
          <a:xfrm>
            <a:off x="7182306" y="2798987"/>
            <a:ext cx="295002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 dirty="0">
              <a:latin typeface="Arial"/>
              <a:ea typeface="+mn-lt"/>
              <a:cs typeface="+mn-lt"/>
            </a:endParaRPr>
          </a:p>
          <a:p>
            <a:r>
              <a:rPr lang="en-US" b="1">
                <a:latin typeface="Arial"/>
                <a:cs typeface="Arial"/>
              </a:rPr>
              <a:t>(2) rotation invariance：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289D48-5B6B-4D64-AB41-4BB11E8E2A36}"/>
              </a:ext>
            </a:extLst>
          </p:cNvPr>
          <p:cNvSpPr txBox="1"/>
          <p:nvPr/>
        </p:nvSpPr>
        <p:spPr>
          <a:xfrm>
            <a:off x="1432075" y="6304038"/>
            <a:ext cx="33407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  <a:cs typeface="Arial"/>
              </a:rPr>
              <a:t>(1) translation invariance：</a:t>
            </a:r>
            <a:endParaRPr lang="en-US"/>
          </a:p>
        </p:txBody>
      </p:sp>
      <p:pic>
        <p:nvPicPr>
          <p:cNvPr id="11" name="Picture 11" descr="A picture containing text, crossword puzzle, receipt&#10;&#10;Description automatically generated">
            <a:extLst>
              <a:ext uri="{FF2B5EF4-FFF2-40B4-BE49-F238E27FC236}">
                <a16:creationId xmlns:a16="http://schemas.microsoft.com/office/drawing/2014/main" id="{266AD0E4-4E65-46F7-848F-8C571805D1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18" r="20792" b="-218"/>
          <a:stretch/>
        </p:blipFill>
        <p:spPr>
          <a:xfrm>
            <a:off x="1340758" y="3087189"/>
            <a:ext cx="3329442" cy="2903101"/>
          </a:xfrm>
          <a:prstGeom prst="rect">
            <a:avLst/>
          </a:prstGeom>
        </p:spPr>
      </p:pic>
      <p:pic>
        <p:nvPicPr>
          <p:cNvPr id="12" name="Picture 12" descr="A picture containing crossword puzzle, text&#10;&#10;Description automatically generated">
            <a:extLst>
              <a:ext uri="{FF2B5EF4-FFF2-40B4-BE49-F238E27FC236}">
                <a16:creationId xmlns:a16="http://schemas.microsoft.com/office/drawing/2014/main" id="{A3E02D13-4022-4370-94AA-FEBECFD203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05" r="7701" b="208"/>
          <a:stretch/>
        </p:blipFill>
        <p:spPr>
          <a:xfrm>
            <a:off x="6611259" y="614861"/>
            <a:ext cx="3468311" cy="2362567"/>
          </a:xfrm>
          <a:prstGeom prst="rect">
            <a:avLst/>
          </a:prstGeom>
        </p:spPr>
      </p:pic>
      <p:pic>
        <p:nvPicPr>
          <p:cNvPr id="13" name="Picture 13" descr="A picture containing crossword puzzle, text&#10;&#10;Description automatically generated">
            <a:extLst>
              <a:ext uri="{FF2B5EF4-FFF2-40B4-BE49-F238E27FC236}">
                <a16:creationId xmlns:a16="http://schemas.microsoft.com/office/drawing/2014/main" id="{0BB4234D-4BA6-4C93-819C-78D6B4EA67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556" r="8140" b="-201"/>
          <a:stretch/>
        </p:blipFill>
        <p:spPr>
          <a:xfrm>
            <a:off x="6611256" y="3468189"/>
            <a:ext cx="4087864" cy="2830530"/>
          </a:xfrm>
          <a:prstGeom prst="rect">
            <a:avLst/>
          </a:prstGeom>
        </p:spPr>
      </p:pic>
      <p:pic>
        <p:nvPicPr>
          <p:cNvPr id="14" name="Picture 14" descr="Table&#10;&#10;Description automatically generated">
            <a:extLst>
              <a:ext uri="{FF2B5EF4-FFF2-40B4-BE49-F238E27FC236}">
                <a16:creationId xmlns:a16="http://schemas.microsoft.com/office/drawing/2014/main" id="{0DA0BB9C-2E28-4A41-8640-20B4F59741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4496" y="1082646"/>
            <a:ext cx="3227010" cy="14209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C1AFDB-7056-440F-936C-96FBB9DE3234}"/>
              </a:ext>
            </a:extLst>
          </p:cNvPr>
          <p:cNvSpPr txBox="1"/>
          <p:nvPr/>
        </p:nvSpPr>
        <p:spPr>
          <a:xfrm>
            <a:off x="7401075" y="6328227"/>
            <a:ext cx="33407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  <a:cs typeface="Arial"/>
              </a:rPr>
              <a:t>(3) scale invariance：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675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A551F8-6DB6-4A1A-9FBB-9F4B3AA55203}"/>
              </a:ext>
            </a:extLst>
          </p:cNvPr>
          <p:cNvSpPr txBox="1"/>
          <p:nvPr/>
        </p:nvSpPr>
        <p:spPr>
          <a:xfrm>
            <a:off x="9112704" y="6125895"/>
            <a:ext cx="19957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Check the result</a:t>
            </a:r>
            <a:endParaRPr lang="en-US" dirty="0"/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DB56ED98-BF14-4880-B092-E624414BB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13" y="4133"/>
            <a:ext cx="7408332" cy="4479367"/>
          </a:xfrm>
          <a:prstGeom prst="rect">
            <a:avLst/>
          </a:prstGeom>
        </p:spPr>
      </p:pic>
      <p:pic>
        <p:nvPicPr>
          <p:cNvPr id="4" name="Picture 11" descr="Table&#10;&#10;Description automatically generated">
            <a:extLst>
              <a:ext uri="{FF2B5EF4-FFF2-40B4-BE49-F238E27FC236}">
                <a16:creationId xmlns:a16="http://schemas.microsoft.com/office/drawing/2014/main" id="{3A020813-8EE9-4343-AE18-B3588C459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114" y="646059"/>
            <a:ext cx="3686628" cy="2604968"/>
          </a:xfrm>
          <a:prstGeom prst="rect">
            <a:avLst/>
          </a:prstGeom>
        </p:spPr>
      </p:pic>
      <p:pic>
        <p:nvPicPr>
          <p:cNvPr id="12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FA227D9E-9314-4904-93F7-894BC4AF6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285" y="3250943"/>
            <a:ext cx="3331029" cy="27727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8E3F024-139B-46A9-AB02-5BBC25B4E10E}"/>
              </a:ext>
            </a:extLst>
          </p:cNvPr>
          <p:cNvSpPr txBox="1"/>
          <p:nvPr/>
        </p:nvSpPr>
        <p:spPr>
          <a:xfrm>
            <a:off x="3455760" y="4452669"/>
            <a:ext cx="19957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Coding</a:t>
            </a:r>
            <a:endParaRPr lang="en-US" dirty="0"/>
          </a:p>
        </p:txBody>
      </p:sp>
      <p:pic>
        <p:nvPicPr>
          <p:cNvPr id="2" name="Picture 5" descr="A picture containing qr code&#10;&#10;Description automatically generated">
            <a:extLst>
              <a:ext uri="{FF2B5EF4-FFF2-40B4-BE49-F238E27FC236}">
                <a16:creationId xmlns:a16="http://schemas.microsoft.com/office/drawing/2014/main" id="{40935F33-8E95-4683-BE3B-CD3BD5375A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9150" y="4733925"/>
            <a:ext cx="2266950" cy="2105025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50CBC09-816A-4007-87F1-89A2D7679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825" y="4801312"/>
            <a:ext cx="2105025" cy="202740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019C2A6-9BC0-4E6A-A5B1-F26E37EF45E0}"/>
              </a:ext>
            </a:extLst>
          </p:cNvPr>
          <p:cNvCxnSpPr/>
          <p:nvPr/>
        </p:nvCxnSpPr>
        <p:spPr>
          <a:xfrm>
            <a:off x="2990850" y="5753100"/>
            <a:ext cx="1562100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1967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A15DD-842B-41C0-84DB-1119D2F37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240" y="1028727"/>
            <a:ext cx="11029616" cy="765386"/>
          </a:xfrm>
        </p:spPr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2. averagepolling functions</a:t>
            </a:r>
            <a:br>
              <a:rPr lang="en-US" dirty="0">
                <a:ea typeface="+mj-lt"/>
                <a:cs typeface="+mj-lt"/>
              </a:rPr>
            </a:br>
            <a:endParaRPr lang="en-US" dirty="0">
              <a:ea typeface="+mj-lt"/>
              <a:cs typeface="+mj-lt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67B49E-BB14-4839-B14F-13F6E9BCADA7}"/>
              </a:ext>
            </a:extLst>
          </p:cNvPr>
          <p:cNvSpPr txBox="1"/>
          <p:nvPr/>
        </p:nvSpPr>
        <p:spPr>
          <a:xfrm>
            <a:off x="2647275" y="3555303"/>
            <a:ext cx="10668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principle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E0040A-DEB3-4186-9CDB-5D6F1CB3D657}"/>
              </a:ext>
            </a:extLst>
          </p:cNvPr>
          <p:cNvSpPr txBox="1"/>
          <p:nvPr/>
        </p:nvSpPr>
        <p:spPr>
          <a:xfrm>
            <a:off x="5977620" y="1216929"/>
            <a:ext cx="6041569" cy="18774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 dirty="0">
              <a:latin typeface="Arial"/>
              <a:ea typeface="+mn-lt"/>
              <a:cs typeface="+mn-lt"/>
            </a:endParaRPr>
          </a:p>
          <a:p>
            <a:r>
              <a:rPr lang="en-US" sz="2000" dirty="0">
                <a:latin typeface="Arial"/>
                <a:ea typeface="+mn-lt"/>
                <a:cs typeface="+mn-lt"/>
              </a:rPr>
              <a:t>The main function of pooling is to remove redundant information on the one hand, and to retain the feature information of the feature map on the one </a:t>
            </a:r>
            <a:r>
              <a:rPr lang="en-US" sz="2000">
                <a:latin typeface="Arial"/>
                <a:ea typeface="+mn-lt"/>
                <a:cs typeface="+mn-lt"/>
              </a:rPr>
              <a:t>hand, while reducing the dimensions.</a:t>
            </a:r>
            <a:endParaRPr lang="en-US" sz="2000" b="1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289D48-5B6B-4D64-AB41-4BB11E8E2A36}"/>
              </a:ext>
            </a:extLst>
          </p:cNvPr>
          <p:cNvSpPr txBox="1"/>
          <p:nvPr/>
        </p:nvSpPr>
        <p:spPr>
          <a:xfrm>
            <a:off x="1771835" y="4588211"/>
            <a:ext cx="388498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  <a:cs typeface="Arial"/>
              </a:rPr>
              <a:t>It also has:</a:t>
            </a:r>
            <a:endParaRPr lang="en-US" b="1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latin typeface="Arial"/>
                <a:cs typeface="Arial"/>
              </a:rPr>
              <a:t>(1) translation invariance：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>
                <a:latin typeface="Arial"/>
                <a:cs typeface="Arial"/>
              </a:rPr>
              <a:t>(2) rotation invariance：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latin typeface="Arial"/>
                <a:cs typeface="Arial"/>
              </a:rPr>
              <a:t>(3) scale invariance：</a:t>
            </a:r>
            <a:endParaRPr lang="en-US"/>
          </a:p>
          <a:p>
            <a:endParaRPr lang="en-US" b="1" dirty="0">
              <a:latin typeface="Arial"/>
              <a:cs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C1AFDB-7056-440F-936C-96FBB9DE3234}"/>
              </a:ext>
            </a:extLst>
          </p:cNvPr>
          <p:cNvSpPr txBox="1"/>
          <p:nvPr/>
        </p:nvSpPr>
        <p:spPr>
          <a:xfrm>
            <a:off x="6277474" y="3185187"/>
            <a:ext cx="5443529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ea typeface="+mn-lt"/>
                <a:cs typeface="+mn-lt"/>
              </a:rPr>
              <a:t>According to related theories, the error of feature extraction mainly comes from two aspects:</a:t>
            </a:r>
            <a:endParaRPr lang="en-US" sz="1600" dirty="0"/>
          </a:p>
          <a:p>
            <a:endParaRPr lang="en-US" sz="1600" dirty="0"/>
          </a:p>
          <a:p>
            <a:r>
              <a:rPr lang="en-US" sz="1600">
                <a:ea typeface="+mn-lt"/>
                <a:cs typeface="+mn-lt"/>
              </a:rPr>
              <a:t>(1) Increased variance of estimated value caused by limited neighborhood size;</a:t>
            </a:r>
            <a:endParaRPr lang="en-US" sz="1600" dirty="0"/>
          </a:p>
          <a:p>
            <a:r>
              <a:rPr lang="en-US" sz="1600">
                <a:ea typeface="+mn-lt"/>
                <a:cs typeface="+mn-lt"/>
              </a:rPr>
              <a:t>(2) The parameter error of the convolutional layer causes the deviation of the estimated mean value.</a:t>
            </a:r>
            <a:endParaRPr lang="en-US" sz="1600" dirty="0"/>
          </a:p>
          <a:p>
            <a:r>
              <a:rPr lang="en-US" sz="1600" dirty="0">
                <a:ea typeface="+mn-lt"/>
                <a:cs typeface="+mn-lt"/>
              </a:rPr>
              <a:t>        </a:t>
            </a:r>
          </a:p>
          <a:p>
            <a:r>
              <a:rPr lang="en-US" sz="1600">
                <a:ea typeface="+mn-lt"/>
                <a:cs typeface="+mn-lt"/>
              </a:rPr>
              <a:t>average-pooling can reduce the first type of error and retain more background information of the image, and max-pooling can reduce the second type of error and retain more texture information.</a:t>
            </a:r>
            <a:endParaRPr lang="en-US" sz="1600" dirty="0"/>
          </a:p>
        </p:txBody>
      </p:sp>
      <p:pic>
        <p:nvPicPr>
          <p:cNvPr id="3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3AA79CCE-026E-4814-9DF7-ACC614E19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97" y="1793953"/>
            <a:ext cx="4615542" cy="163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900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A551F8-6DB6-4A1A-9FBB-9F4B3AA55203}"/>
              </a:ext>
            </a:extLst>
          </p:cNvPr>
          <p:cNvSpPr txBox="1"/>
          <p:nvPr/>
        </p:nvSpPr>
        <p:spPr>
          <a:xfrm>
            <a:off x="9112704" y="6125895"/>
            <a:ext cx="19957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Check the result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E3F024-139B-46A9-AB02-5BBC25B4E10E}"/>
              </a:ext>
            </a:extLst>
          </p:cNvPr>
          <p:cNvSpPr txBox="1"/>
          <p:nvPr/>
        </p:nvSpPr>
        <p:spPr>
          <a:xfrm>
            <a:off x="3008085" y="4443144"/>
            <a:ext cx="19957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Coding</a:t>
            </a:r>
            <a:endParaRPr lang="en-US" dirty="0"/>
          </a:p>
        </p:txBody>
      </p:sp>
      <p:pic>
        <p:nvPicPr>
          <p:cNvPr id="2" name="Picture 5" descr="Text&#10;&#10;Description automatically generated">
            <a:extLst>
              <a:ext uri="{FF2B5EF4-FFF2-40B4-BE49-F238E27FC236}">
                <a16:creationId xmlns:a16="http://schemas.microsoft.com/office/drawing/2014/main" id="{DBF87770-9FF9-403D-9AAD-389C8A2E6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69" y="132089"/>
            <a:ext cx="7097589" cy="4360577"/>
          </a:xfrm>
          <a:prstGeom prst="rect">
            <a:avLst/>
          </a:prstGeom>
        </p:spPr>
      </p:pic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430546F1-6D6E-4214-BF43-AE318190A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9343" y="629796"/>
            <a:ext cx="3300046" cy="2271985"/>
          </a:xfrm>
          <a:prstGeom prst="rect">
            <a:avLst/>
          </a:prstGeom>
        </p:spPr>
      </p:pic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FE648179-CB2E-49DF-BEFD-ADE735C82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804" y="2899779"/>
            <a:ext cx="2992316" cy="2128173"/>
          </a:xfrm>
          <a:prstGeom prst="rect">
            <a:avLst/>
          </a:prstGeom>
        </p:spPr>
      </p:pic>
      <p:pic>
        <p:nvPicPr>
          <p:cNvPr id="8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636872B-88F9-48DD-85D3-F5E89AD29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9342" y="5298585"/>
            <a:ext cx="3974123" cy="422520"/>
          </a:xfrm>
          <a:prstGeom prst="rect">
            <a:avLst/>
          </a:prstGeom>
        </p:spPr>
      </p:pic>
      <p:pic>
        <p:nvPicPr>
          <p:cNvPr id="3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B5AD059-BD5C-44FC-9566-F5F4752D61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6350" y="4624021"/>
            <a:ext cx="2219325" cy="2201008"/>
          </a:xfrm>
          <a:prstGeom prst="rect">
            <a:avLst/>
          </a:prstGeom>
        </p:spPr>
      </p:pic>
      <p:pic>
        <p:nvPicPr>
          <p:cNvPr id="4" name="Picture 6" descr="Qr code&#10;&#10;Description automatically generated">
            <a:extLst>
              <a:ext uri="{FF2B5EF4-FFF2-40B4-BE49-F238E27FC236}">
                <a16:creationId xmlns:a16="http://schemas.microsoft.com/office/drawing/2014/main" id="{73839E90-2D3D-45FA-8989-731542E46E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875" y="4715587"/>
            <a:ext cx="2105025" cy="202740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AB5DCE-15B6-40BA-886A-51089E66CE23}"/>
              </a:ext>
            </a:extLst>
          </p:cNvPr>
          <p:cNvCxnSpPr/>
          <p:nvPr/>
        </p:nvCxnSpPr>
        <p:spPr>
          <a:xfrm>
            <a:off x="3143250" y="5772150"/>
            <a:ext cx="1562100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482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A15DD-842B-41C0-84DB-1119D2F37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240" y="1028727"/>
            <a:ext cx="11029616" cy="765386"/>
          </a:xfrm>
        </p:spPr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3. ROI pooling</a:t>
            </a:r>
            <a:br>
              <a:rPr lang="en-US" dirty="0">
                <a:ea typeface="+mj-lt"/>
                <a:cs typeface="+mj-lt"/>
              </a:rPr>
            </a:br>
            <a:endParaRPr lang="en-US" dirty="0">
              <a:ea typeface="+mj-lt"/>
              <a:cs typeface="+mj-lt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67B49E-BB14-4839-B14F-13F6E9BCADA7}"/>
              </a:ext>
            </a:extLst>
          </p:cNvPr>
          <p:cNvSpPr txBox="1"/>
          <p:nvPr/>
        </p:nvSpPr>
        <p:spPr>
          <a:xfrm>
            <a:off x="105290" y="1272001"/>
            <a:ext cx="441362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ja-JP">
                <a:ea typeface="+mn-lt"/>
                <a:cs typeface="+mn-lt"/>
              </a:rPr>
              <a:t>(1) The input </a:t>
            </a:r>
            <a:r>
              <a:rPr lang="en-US" dirty="0">
                <a:ea typeface="+mn-lt"/>
                <a:cs typeface="+mn-lt"/>
              </a:rPr>
              <a:t>feature map of fixed size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5" descr="A picture containing text, cabinet, screenshot&#10;&#10;Description automatically generated">
            <a:extLst>
              <a:ext uri="{FF2B5EF4-FFF2-40B4-BE49-F238E27FC236}">
                <a16:creationId xmlns:a16="http://schemas.microsoft.com/office/drawing/2014/main" id="{4E73228D-F3DF-41E5-A538-C984A672D5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35" t="-69" r="16522" b="7639"/>
          <a:stretch/>
        </p:blipFill>
        <p:spPr>
          <a:xfrm>
            <a:off x="369046" y="1598720"/>
            <a:ext cx="3489741" cy="3725347"/>
          </a:xfrm>
          <a:prstGeom prst="rect">
            <a:avLst/>
          </a:prstGeom>
        </p:spPr>
      </p:pic>
      <p:pic>
        <p:nvPicPr>
          <p:cNvPr id="6" name="Picture 6" descr="A picture containing text, cabinet&#10;&#10;Description automatically generated">
            <a:extLst>
              <a:ext uri="{FF2B5EF4-FFF2-40B4-BE49-F238E27FC236}">
                <a16:creationId xmlns:a16="http://schemas.microsoft.com/office/drawing/2014/main" id="{9AC5E7A5-7F33-436C-B05A-7DCCBCF670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77" r="15305" b="7311"/>
          <a:stretch/>
        </p:blipFill>
        <p:spPr>
          <a:xfrm>
            <a:off x="4410636" y="1600948"/>
            <a:ext cx="3486552" cy="3782142"/>
          </a:xfrm>
          <a:prstGeom prst="rect">
            <a:avLst/>
          </a:prstGeom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8022B944-D237-428F-8295-2A4A9AC5FC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092" r="16745" b="7307"/>
          <a:stretch/>
        </p:blipFill>
        <p:spPr>
          <a:xfrm>
            <a:off x="8437284" y="1645771"/>
            <a:ext cx="3429961" cy="3738066"/>
          </a:xfrm>
          <a:prstGeom prst="rect">
            <a:avLst/>
          </a:prstGeom>
        </p:spPr>
      </p:pic>
      <p:pic>
        <p:nvPicPr>
          <p:cNvPr id="11" name="Picture 11" descr="Diagram&#10;&#10;Description automatically generated">
            <a:extLst>
              <a:ext uri="{FF2B5EF4-FFF2-40B4-BE49-F238E27FC236}">
                <a16:creationId xmlns:a16="http://schemas.microsoft.com/office/drawing/2014/main" id="{4CB804B8-B935-492D-942C-83C85847457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196" b="9118"/>
          <a:stretch/>
        </p:blipFill>
        <p:spPr>
          <a:xfrm>
            <a:off x="9551147" y="5696324"/>
            <a:ext cx="1441824" cy="116354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6081B8F-E1D5-4AC9-A3E8-C2C57BF8E323}"/>
              </a:ext>
            </a:extLst>
          </p:cNvPr>
          <p:cNvCxnSpPr/>
          <p:nvPr/>
        </p:nvCxnSpPr>
        <p:spPr>
          <a:xfrm>
            <a:off x="3793564" y="4055036"/>
            <a:ext cx="510989" cy="2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5C6A2CC-3E34-47B0-8877-4A8CEB649504}"/>
              </a:ext>
            </a:extLst>
          </p:cNvPr>
          <p:cNvCxnSpPr>
            <a:cxnSpLocks/>
          </p:cNvCxnSpPr>
          <p:nvPr/>
        </p:nvCxnSpPr>
        <p:spPr>
          <a:xfrm>
            <a:off x="10106212" y="5220447"/>
            <a:ext cx="17931" cy="481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E55ABC-900E-4F4F-880C-9E4C65995840}"/>
              </a:ext>
            </a:extLst>
          </p:cNvPr>
          <p:cNvCxnSpPr>
            <a:cxnSpLocks/>
          </p:cNvCxnSpPr>
          <p:nvPr/>
        </p:nvCxnSpPr>
        <p:spPr>
          <a:xfrm>
            <a:off x="8006976" y="4017683"/>
            <a:ext cx="510989" cy="2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ED0A7E1-C6A7-43E6-B02E-94128CCBC5E0}"/>
              </a:ext>
            </a:extLst>
          </p:cNvPr>
          <p:cNvSpPr txBox="1"/>
          <p:nvPr/>
        </p:nvSpPr>
        <p:spPr>
          <a:xfrm>
            <a:off x="8434995" y="1279471"/>
            <a:ext cx="441362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(3) Divide it into (2*2) sections</a:t>
            </a:r>
            <a:endParaRPr lang="en-US"/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C910E1-EEFD-477A-BFA7-B775E8F3C36C}"/>
              </a:ext>
            </a:extLst>
          </p:cNvPr>
          <p:cNvSpPr txBox="1"/>
          <p:nvPr/>
        </p:nvSpPr>
        <p:spPr>
          <a:xfrm>
            <a:off x="4520407" y="734118"/>
            <a:ext cx="311374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(2)Position after egion proposal projection (upper left corner, lower right corner coordinates): (0, 3), (7, 8)</a:t>
            </a:r>
          </a:p>
          <a:p>
            <a:endParaRPr lang="en-US" dirty="0"/>
          </a:p>
        </p:txBody>
      </p:sp>
      <p:sp>
        <p:nvSpPr>
          <p:cNvPr id="20" name="TextBox 1">
            <a:extLst>
              <a:ext uri="{FF2B5EF4-FFF2-40B4-BE49-F238E27FC236}">
                <a16:creationId xmlns:a16="http://schemas.microsoft.com/office/drawing/2014/main" id="{46ADCDDF-2123-4EE6-A0A1-C801F9D43561}"/>
              </a:ext>
            </a:extLst>
          </p:cNvPr>
          <p:cNvSpPr txBox="1"/>
          <p:nvPr/>
        </p:nvSpPr>
        <p:spPr>
          <a:xfrm>
            <a:off x="6052811" y="6210993"/>
            <a:ext cx="4413623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(4) Do max pooling for each section</a:t>
            </a:r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530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A551F8-6DB6-4A1A-9FBB-9F4B3AA55203}"/>
              </a:ext>
            </a:extLst>
          </p:cNvPr>
          <p:cNvSpPr txBox="1"/>
          <p:nvPr/>
        </p:nvSpPr>
        <p:spPr>
          <a:xfrm>
            <a:off x="2418667" y="4935799"/>
            <a:ext cx="19957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Check the result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E3F024-139B-46A9-AB02-5BBC25B4E10E}"/>
              </a:ext>
            </a:extLst>
          </p:cNvPr>
          <p:cNvSpPr txBox="1"/>
          <p:nvPr/>
        </p:nvSpPr>
        <p:spPr>
          <a:xfrm>
            <a:off x="2773272" y="615913"/>
            <a:ext cx="19957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Coding</a:t>
            </a:r>
            <a:endParaRPr lang="en-US" dirty="0"/>
          </a:p>
        </p:txBody>
      </p:sp>
      <p:pic>
        <p:nvPicPr>
          <p:cNvPr id="8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636872B-88F9-48DD-85D3-F5E89AD29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39" y="5592212"/>
            <a:ext cx="7814005" cy="803520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75B96DC4-CC5D-403D-A2C8-A385DF99A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64" y="948099"/>
            <a:ext cx="8241552" cy="3893507"/>
          </a:xfrm>
          <a:prstGeom prst="rect">
            <a:avLst/>
          </a:prstGeom>
        </p:spPr>
      </p:pic>
      <p:pic>
        <p:nvPicPr>
          <p:cNvPr id="4" name="Picture 8" descr="Text, table&#10;&#10;Description automatically generated">
            <a:extLst>
              <a:ext uri="{FF2B5EF4-FFF2-40B4-BE49-F238E27FC236}">
                <a16:creationId xmlns:a16="http://schemas.microsoft.com/office/drawing/2014/main" id="{9D6639EE-B85B-49D3-A259-56F007E55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6635" y="860402"/>
            <a:ext cx="3983317" cy="2642018"/>
          </a:xfrm>
          <a:prstGeom prst="rect">
            <a:avLst/>
          </a:prstGeom>
        </p:spPr>
      </p:pic>
      <p:pic>
        <p:nvPicPr>
          <p:cNvPr id="9" name="Picture 9" descr="Text, table&#10;&#10;Description automatically generated">
            <a:extLst>
              <a:ext uri="{FF2B5EF4-FFF2-40B4-BE49-F238E27FC236}">
                <a16:creationId xmlns:a16="http://schemas.microsoft.com/office/drawing/2014/main" id="{EFC72C65-120D-4E9E-ADE4-C8445E7BD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2342" y="3502367"/>
            <a:ext cx="3766670" cy="2587502"/>
          </a:xfrm>
          <a:prstGeom prst="rect">
            <a:avLst/>
          </a:prstGeom>
        </p:spPr>
      </p:pic>
      <p:pic>
        <p:nvPicPr>
          <p:cNvPr id="2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45B8725F-C1D4-4DE6-BF02-28CE41AA86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0" y="1438543"/>
            <a:ext cx="1752600" cy="1723488"/>
          </a:xfrm>
          <a:prstGeom prst="rect">
            <a:avLst/>
          </a:prstGeom>
        </p:spPr>
      </p:pic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1FB58696-8FA9-49B2-8659-EACBCCA0CC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0325" y="1608039"/>
            <a:ext cx="1371600" cy="138449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4DBAF1-F2C8-4FDA-90CC-133374334A17}"/>
              </a:ext>
            </a:extLst>
          </p:cNvPr>
          <p:cNvCxnSpPr/>
          <p:nvPr/>
        </p:nvCxnSpPr>
        <p:spPr>
          <a:xfrm>
            <a:off x="5953125" y="2343150"/>
            <a:ext cx="457200" cy="57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164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A15DD-842B-41C0-84DB-1119D2F37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240" y="1028727"/>
            <a:ext cx="11029616" cy="765386"/>
          </a:xfrm>
        </p:spPr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4-5. Conv2d functions</a:t>
            </a:r>
            <a:br>
              <a:rPr lang="en-US" dirty="0">
                <a:ea typeface="+mj-lt"/>
                <a:cs typeface="+mj-lt"/>
              </a:rPr>
            </a:br>
            <a:endParaRPr lang="en-US" dirty="0">
              <a:ea typeface="+mj-lt"/>
              <a:cs typeface="+mj-lt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67B49E-BB14-4839-B14F-13F6E9BCADA7}"/>
              </a:ext>
            </a:extLst>
          </p:cNvPr>
          <p:cNvSpPr txBox="1"/>
          <p:nvPr/>
        </p:nvSpPr>
        <p:spPr>
          <a:xfrm>
            <a:off x="3317641" y="6284765"/>
            <a:ext cx="10668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principle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289D48-5B6B-4D64-AB41-4BB11E8E2A36}"/>
              </a:ext>
            </a:extLst>
          </p:cNvPr>
          <p:cNvSpPr txBox="1"/>
          <p:nvPr/>
        </p:nvSpPr>
        <p:spPr>
          <a:xfrm>
            <a:off x="7523278" y="1248664"/>
            <a:ext cx="388498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Kernel shape (6, 3</a:t>
            </a:r>
            <a:r>
              <a:rPr lang="en-US" b="1">
                <a:latin typeface="Arial"/>
                <a:cs typeface="Arial"/>
              </a:rPr>
              <a:t>, 3, 3)</a:t>
            </a:r>
            <a:endParaRPr lang="en-US" b="1" dirty="0">
              <a:latin typeface="Arial"/>
              <a:cs typeface="Arial"/>
            </a:endParaRPr>
          </a:p>
          <a:p>
            <a:r>
              <a:rPr lang="en-US" b="1" dirty="0">
                <a:latin typeface="Arial"/>
                <a:cs typeface="Arial"/>
              </a:rPr>
              <a:t>Input shape (1, 3, 32, 32)</a:t>
            </a:r>
          </a:p>
          <a:p>
            <a:r>
              <a:rPr lang="en-US" b="1" dirty="0">
                <a:latin typeface="Arial"/>
                <a:cs typeface="Arial"/>
              </a:rPr>
              <a:t>Output shape (1, 6, 32, 32)</a:t>
            </a:r>
          </a:p>
        </p:txBody>
      </p:sp>
      <p:pic>
        <p:nvPicPr>
          <p:cNvPr id="4" name="Picture 6" descr="Diagram, table&#10;&#10;Description automatically generated">
            <a:extLst>
              <a:ext uri="{FF2B5EF4-FFF2-40B4-BE49-F238E27FC236}">
                <a16:creationId xmlns:a16="http://schemas.microsoft.com/office/drawing/2014/main" id="{119FD68D-CEBE-44D7-8146-713BE1A22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63" y="1135350"/>
            <a:ext cx="6374294" cy="5142920"/>
          </a:xfrm>
          <a:prstGeom prst="rect">
            <a:avLst/>
          </a:prstGeom>
        </p:spPr>
      </p:pic>
      <p:pic>
        <p:nvPicPr>
          <p:cNvPr id="9" name="Picture 9" descr="A picture containing businesscard&#10;&#10;Description automatically generated">
            <a:extLst>
              <a:ext uri="{FF2B5EF4-FFF2-40B4-BE49-F238E27FC236}">
                <a16:creationId xmlns:a16="http://schemas.microsoft.com/office/drawing/2014/main" id="{3C6A4BF6-E61E-400A-B27D-DFC557EB6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722" y="3245701"/>
            <a:ext cx="3750364" cy="36133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ACB98F-4EFD-4820-BCB2-8C75EB253C01}"/>
              </a:ext>
            </a:extLst>
          </p:cNvPr>
          <p:cNvSpPr txBox="1"/>
          <p:nvPr/>
        </p:nvSpPr>
        <p:spPr>
          <a:xfrm>
            <a:off x="8454887" y="287572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Dilation =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12123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Microsoft YaHei"/>
        <a:ea typeface=""/>
        <a:cs typeface=""/>
      </a:majorFont>
      <a:minorFont>
        <a:latin typeface="Microsoft YaHe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D34514C-D6B5-40B3-8822-D8EFDD4E91CC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F4366A6-BB81-456F-8AE3-98818ECB900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684A0AC-77EC-446A-896E-2CE78EA9EE87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1972</TotalTime>
  <Words>610</Words>
  <Application>Microsoft Macintosh PowerPoint</Application>
  <PresentationFormat>宽屏</PresentationFormat>
  <Paragraphs>59</Paragraphs>
  <Slides>13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Microsoft YaHei</vt:lpstr>
      <vt:lpstr>Arial</vt:lpstr>
      <vt:lpstr>Calibri</vt:lpstr>
      <vt:lpstr>Franklin Gothic Book</vt:lpstr>
      <vt:lpstr>Franklin Gothic Demi</vt:lpstr>
      <vt:lpstr>Wingdings 2</vt:lpstr>
      <vt:lpstr>DividendVTI</vt:lpstr>
      <vt:lpstr>SketchyVTI</vt:lpstr>
      <vt:lpstr>Yonghao Li</vt:lpstr>
      <vt:lpstr>PowerPoint 演示文稿</vt:lpstr>
      <vt:lpstr>1. Maxpolling functions  </vt:lpstr>
      <vt:lpstr>PowerPoint 演示文稿</vt:lpstr>
      <vt:lpstr>2. averagepolling functions  </vt:lpstr>
      <vt:lpstr>PowerPoint 演示文稿</vt:lpstr>
      <vt:lpstr>3. ROI pooling  </vt:lpstr>
      <vt:lpstr>PowerPoint 演示文稿</vt:lpstr>
      <vt:lpstr>4-5. Conv2d functions  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/>
  <cp:lastModifiedBy>#LI YONGHAO#</cp:lastModifiedBy>
  <cp:revision>1004</cp:revision>
  <dcterms:created xsi:type="dcterms:W3CDTF">2020-11-30T06:25:54Z</dcterms:created>
  <dcterms:modified xsi:type="dcterms:W3CDTF">2021-04-16T11:42:09Z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